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331" r:id="rId3"/>
    <p:sldId id="298" r:id="rId4"/>
    <p:sldId id="299" r:id="rId5"/>
    <p:sldId id="300" r:id="rId6"/>
    <p:sldId id="301" r:id="rId7"/>
    <p:sldId id="302" r:id="rId8"/>
    <p:sldId id="303" r:id="rId9"/>
    <p:sldId id="332" r:id="rId10"/>
    <p:sldId id="333" r:id="rId11"/>
    <p:sldId id="294"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0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901887C-BC33-4497-B717-596BA505969C}" type="datetimeFigureOut">
              <a:rPr lang="en-US"/>
              <a:pPr>
                <a:defRPr/>
              </a:pPr>
              <a:t>10/26/2015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2ADD4F7-F704-44A6-B997-49E7FF6036C5}" type="slidenum">
              <a:rPr lang="en-US"/>
              <a:pPr>
                <a:defRPr/>
              </a:pPr>
              <a:t>‹N°›</a:t>
            </a:fld>
            <a:endParaRPr lang="en-US"/>
          </a:p>
        </p:txBody>
      </p:sp>
    </p:spTree>
    <p:extLst>
      <p:ext uri="{BB962C8B-B14F-4D97-AF65-F5344CB8AC3E}">
        <p14:creationId xmlns:p14="http://schemas.microsoft.com/office/powerpoint/2010/main" val="38592364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descr="GIE - Logo"/>
          <p:cNvPicPr>
            <a:picLocks noChangeAspect="1" noChangeArrowheads="1"/>
          </p:cNvPicPr>
          <p:nvPr userDrawn="1"/>
        </p:nvPicPr>
        <p:blipFill>
          <a:blip r:embed="rId2" cstate="print">
            <a:clrChange>
              <a:clrFrom>
                <a:srgbClr val="FFFDFE"/>
              </a:clrFrom>
              <a:clrTo>
                <a:srgbClr val="FFFDFE">
                  <a:alpha val="0"/>
                </a:srgbClr>
              </a:clrTo>
            </a:clrChange>
            <a:extLst>
              <a:ext uri="{28A0092B-C50C-407E-A947-70E740481C1C}">
                <a14:useLocalDpi xmlns:a14="http://schemas.microsoft.com/office/drawing/2010/main" val="0"/>
              </a:ext>
            </a:extLst>
          </a:blip>
          <a:srcRect/>
          <a:stretch>
            <a:fillRect/>
          </a:stretch>
        </p:blipFill>
        <p:spPr bwMode="auto">
          <a:xfrm>
            <a:off x="7921625" y="0"/>
            <a:ext cx="12223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sp>
        <p:nvSpPr>
          <p:cNvPr id="5" name="TextBox 4"/>
          <p:cNvSpPr txBox="1"/>
          <p:nvPr userDrawn="1"/>
        </p:nvSpPr>
        <p:spPr>
          <a:xfrm>
            <a:off x="0" y="0"/>
            <a:ext cx="5181600" cy="923330"/>
          </a:xfrm>
          <a:prstGeom prst="rect">
            <a:avLst/>
          </a:prstGeom>
          <a:noFill/>
        </p:spPr>
        <p:txBody>
          <a:bodyPr>
            <a:spAutoFit/>
          </a:bodyPr>
          <a:lstStyle/>
          <a:p>
            <a:pPr fontAlgn="auto">
              <a:spcBef>
                <a:spcPts val="0"/>
              </a:spcBef>
              <a:spcAft>
                <a:spcPts val="0"/>
              </a:spcAft>
              <a:defRPr/>
            </a:pPr>
            <a:r>
              <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Group pour l’Intégration Européenne, Roumanie</a:t>
            </a:r>
          </a:p>
          <a:p>
            <a:pPr fontAlgn="auto">
              <a:spcBef>
                <a:spcPts val="0"/>
              </a:spcBef>
              <a:spcAft>
                <a:spcPts val="0"/>
              </a:spcAft>
              <a:defRPr/>
            </a:pPr>
            <a:r>
              <a:rPr lang="fr-FR"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Gemenii</a:t>
            </a:r>
            <a:r>
              <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 134, 117141 – </a:t>
            </a:r>
            <a:r>
              <a:rPr lang="fr-FR"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Geamana</a:t>
            </a:r>
            <a:r>
              <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 Arges, Roumanie</a:t>
            </a:r>
          </a:p>
          <a:p>
            <a:pPr fontAlgn="auto">
              <a:spcBef>
                <a:spcPts val="0"/>
              </a:spcBef>
              <a:spcAft>
                <a:spcPts val="0"/>
              </a:spcAft>
              <a:defRPr/>
            </a:pPr>
            <a:r>
              <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Tel.: +40722551834; Fax: +40248219744; www.gie.ro</a:t>
            </a:r>
          </a:p>
        </p:txBody>
      </p:sp>
      <p:cxnSp>
        <p:nvCxnSpPr>
          <p:cNvPr id="6" name="Straight Connector 5"/>
          <p:cNvCxnSpPr/>
          <p:nvPr userDrawn="1"/>
        </p:nvCxnSpPr>
        <p:spPr>
          <a:xfrm>
            <a:off x="0" y="914400"/>
            <a:ext cx="91440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685800" y="2130425"/>
            <a:ext cx="7772400" cy="1470025"/>
          </a:xfrm>
        </p:spPr>
        <p:style>
          <a:lnRef idx="0">
            <a:schemeClr val="accent1"/>
          </a:lnRef>
          <a:fillRef idx="3">
            <a:schemeClr val="accent1"/>
          </a:fillRef>
          <a:effectRef idx="3">
            <a:schemeClr val="accent1"/>
          </a:effectRef>
          <a:fontRef idx="none"/>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defRPr b="1"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533400"/>
          </a:xfrm>
        </p:spPr>
        <p:style>
          <a:lnRef idx="2">
            <a:schemeClr val="accent5"/>
          </a:lnRef>
          <a:fillRef idx="1">
            <a:schemeClr val="lt1"/>
          </a:fillRef>
          <a:effectRef idx="0">
            <a:schemeClr val="accent5"/>
          </a:effectRef>
          <a:fontRef idx="none"/>
        </p:style>
        <p:txBody>
          <a:bodyPr/>
          <a:lstStyle>
            <a:lvl1pPr marL="0" indent="0" algn="ctr">
              <a:buNone/>
              <a:defRPr sz="2800" b="1" cap="none" spc="30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Date Placeholder 3"/>
          <p:cNvSpPr>
            <a:spLocks noGrp="1"/>
          </p:cNvSpPr>
          <p:nvPr>
            <p:ph type="dt" sz="half" idx="10"/>
          </p:nvPr>
        </p:nvSpPr>
        <p:spPr/>
        <p:txBody>
          <a:bodyPr/>
          <a:lstStyle>
            <a:lvl1pPr>
              <a:defRPr/>
            </a:lvl1pPr>
          </a:lstStyle>
          <a:p>
            <a:pPr>
              <a:defRPr/>
            </a:pPr>
            <a:r>
              <a:rPr lang="ro-RO" smtClean="0"/>
              <a:t>04/06/2015; Pitesti, Romania</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S. Toma; G &amp; D Chirlesan; www.gie.ro</a:t>
            </a:r>
            <a:endParaRPr lang="en-US"/>
          </a:p>
        </p:txBody>
      </p:sp>
      <p:sp>
        <p:nvSpPr>
          <p:cNvPr id="9" name="Slide Number Placeholder 5"/>
          <p:cNvSpPr>
            <a:spLocks noGrp="1"/>
          </p:cNvSpPr>
          <p:nvPr>
            <p:ph type="sldNum" sz="quarter" idx="12"/>
          </p:nvPr>
        </p:nvSpPr>
        <p:spPr/>
        <p:txBody>
          <a:bodyPr/>
          <a:lstStyle>
            <a:lvl1pPr>
              <a:defRPr/>
            </a:lvl1pPr>
          </a:lstStyle>
          <a:p>
            <a:pPr>
              <a:defRPr/>
            </a:pPr>
            <a:fld id="{01906C73-E9FB-46E7-9B2F-D239A3990C13}" type="slidenum">
              <a:rPr lang="en-US"/>
              <a:pPr>
                <a:defRPr/>
              </a:pPr>
              <a:t>‹N°›</a:t>
            </a:fld>
            <a:endParaRPr lang="en-US"/>
          </a:p>
        </p:txBody>
      </p:sp>
      <p:sp>
        <p:nvSpPr>
          <p:cNvPr id="10" name="TextBox 4"/>
          <p:cNvSpPr txBox="1"/>
          <p:nvPr userDrawn="1"/>
        </p:nvSpPr>
        <p:spPr>
          <a:xfrm>
            <a:off x="457199" y="6019800"/>
            <a:ext cx="8229599" cy="26161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cap="none" spc="0" dirty="0" smtClean="0">
                <a:ln>
                  <a:noFill/>
                </a:ln>
                <a:solidFill>
                  <a:schemeClr val="tx1"/>
                </a:solidFill>
                <a:effectLst/>
                <a:latin typeface="+mn-lt"/>
                <a:cs typeface="+mn-cs"/>
              </a:rPr>
              <a:t>Projet financé par la Commission Européenne</a:t>
            </a:r>
            <a:r>
              <a:rPr lang="ro-RO" sz="1100" b="1" cap="none" spc="0" dirty="0" smtClean="0">
                <a:ln>
                  <a:noFill/>
                </a:ln>
                <a:solidFill>
                  <a:schemeClr val="tx1"/>
                </a:solidFill>
                <a:effectLst/>
                <a:latin typeface="+mn-lt"/>
                <a:cs typeface="+mn-cs"/>
              </a:rPr>
              <a:t>; EFTLV – LEONARDO DA VINCI </a:t>
            </a:r>
            <a:r>
              <a:rPr lang="fr-FR" sz="1100" b="1" cap="none" spc="0" dirty="0" smtClean="0">
                <a:ln>
                  <a:noFill/>
                </a:ln>
                <a:solidFill>
                  <a:schemeClr val="tx1"/>
                </a:solidFill>
                <a:effectLst/>
                <a:latin typeface="+mn-lt"/>
                <a:cs typeface="+mn-cs"/>
              </a:rPr>
              <a:t>projet</a:t>
            </a:r>
            <a:r>
              <a:rPr lang="ro-RO" sz="1100" b="1" cap="none" spc="0" dirty="0" smtClean="0">
                <a:ln>
                  <a:noFill/>
                </a:ln>
                <a:solidFill>
                  <a:schemeClr val="tx1"/>
                </a:solidFill>
                <a:effectLst/>
                <a:latin typeface="+mn-lt"/>
                <a:cs typeface="+mn-cs"/>
              </a:rPr>
              <a:t> </a:t>
            </a:r>
            <a:r>
              <a:rPr lang="ro-RO" sz="1100" b="1" cap="none" spc="0" dirty="0" err="1" smtClean="0">
                <a:ln>
                  <a:noFill/>
                </a:ln>
                <a:solidFill>
                  <a:schemeClr val="tx1"/>
                </a:solidFill>
                <a:effectLst/>
                <a:latin typeface="+mn-lt"/>
                <a:cs typeface="+mn-cs"/>
              </a:rPr>
              <a:t>TdI</a:t>
            </a:r>
            <a:r>
              <a:rPr lang="ro-RO" sz="1100" b="1" cap="none" spc="0" baseline="0" dirty="0" smtClean="0">
                <a:ln>
                  <a:noFill/>
                </a:ln>
                <a:solidFill>
                  <a:schemeClr val="tx1"/>
                </a:solidFill>
                <a:effectLst/>
                <a:latin typeface="+mn-lt"/>
                <a:cs typeface="+mn-cs"/>
              </a:rPr>
              <a:t> </a:t>
            </a:r>
            <a:r>
              <a:rPr lang="fr-FR" sz="1100" b="1" cap="none" spc="0" dirty="0" smtClean="0">
                <a:ln>
                  <a:noFill/>
                </a:ln>
                <a:solidFill>
                  <a:schemeClr val="tx1"/>
                </a:solidFill>
                <a:effectLst/>
                <a:latin typeface="+mn-lt"/>
                <a:cs typeface="+mn-cs"/>
              </a:rPr>
              <a:t>: L/13/T/0002</a:t>
            </a:r>
          </a:p>
        </p:txBody>
      </p:sp>
    </p:spTree>
    <p:extLst>
      <p:ext uri="{BB962C8B-B14F-4D97-AF65-F5344CB8AC3E}">
        <p14:creationId xmlns:p14="http://schemas.microsoft.com/office/powerpoint/2010/main" val="238297370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ro-RO" smtClean="0"/>
              <a:t>04/06/2015; Pitesti, Romania</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 Toma; G &amp; D Chirlesan; www.gie.ro</a:t>
            </a:r>
            <a:endParaRPr lang="en-US"/>
          </a:p>
        </p:txBody>
      </p:sp>
      <p:sp>
        <p:nvSpPr>
          <p:cNvPr id="6" name="Slide Number Placeholder 5"/>
          <p:cNvSpPr>
            <a:spLocks noGrp="1"/>
          </p:cNvSpPr>
          <p:nvPr>
            <p:ph type="sldNum" sz="quarter" idx="12"/>
          </p:nvPr>
        </p:nvSpPr>
        <p:spPr/>
        <p:txBody>
          <a:bodyPr/>
          <a:lstStyle>
            <a:lvl1pPr>
              <a:defRPr/>
            </a:lvl1pPr>
          </a:lstStyle>
          <a:p>
            <a:pPr>
              <a:defRPr/>
            </a:pPr>
            <a:fld id="{F8595494-EFBA-492A-A369-CDC80405BDCB}" type="slidenum">
              <a:rPr lang="en-US"/>
              <a:pPr>
                <a:defRPr/>
              </a:pPr>
              <a:t>‹N°›</a:t>
            </a:fld>
            <a:endParaRPr lang="en-US"/>
          </a:p>
        </p:txBody>
      </p:sp>
    </p:spTree>
    <p:extLst>
      <p:ext uri="{BB962C8B-B14F-4D97-AF65-F5344CB8AC3E}">
        <p14:creationId xmlns:p14="http://schemas.microsoft.com/office/powerpoint/2010/main" val="212699775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90600"/>
            <a:ext cx="2057400" cy="495299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90600"/>
            <a:ext cx="601980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ro-RO" smtClean="0"/>
              <a:t>04/06/2015; Pitesti, Romania</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 Toma; G &amp; D Chirlesan; www.gie.ro</a:t>
            </a:r>
            <a:endParaRPr lang="en-US"/>
          </a:p>
        </p:txBody>
      </p:sp>
      <p:sp>
        <p:nvSpPr>
          <p:cNvPr id="6" name="Slide Number Placeholder 5"/>
          <p:cNvSpPr>
            <a:spLocks noGrp="1"/>
          </p:cNvSpPr>
          <p:nvPr>
            <p:ph type="sldNum" sz="quarter" idx="12"/>
          </p:nvPr>
        </p:nvSpPr>
        <p:spPr/>
        <p:txBody>
          <a:bodyPr/>
          <a:lstStyle>
            <a:lvl1pPr>
              <a:defRPr/>
            </a:lvl1pPr>
          </a:lstStyle>
          <a:p>
            <a:pPr>
              <a:defRPr/>
            </a:pPr>
            <a:fld id="{FD4F7E5D-8EC8-4C75-8B29-8CA514BC2496}" type="slidenum">
              <a:rPr lang="en-US"/>
              <a:pPr>
                <a:defRPr/>
              </a:pPr>
              <a:t>‹N°›</a:t>
            </a:fld>
            <a:endParaRPr lang="en-US"/>
          </a:p>
        </p:txBody>
      </p:sp>
    </p:spTree>
    <p:extLst>
      <p:ext uri="{BB962C8B-B14F-4D97-AF65-F5344CB8AC3E}">
        <p14:creationId xmlns:p14="http://schemas.microsoft.com/office/powerpoint/2010/main" val="7279567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2286001"/>
            <a:ext cx="8229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ro-RO" smtClean="0"/>
              <a:t>04/06/2015; Pitesti, Romania</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 Toma; G &amp; D Chirlesan; www.gie.ro</a:t>
            </a:r>
            <a:endParaRPr lang="en-US"/>
          </a:p>
        </p:txBody>
      </p:sp>
      <p:sp>
        <p:nvSpPr>
          <p:cNvPr id="6" name="Slide Number Placeholder 5"/>
          <p:cNvSpPr>
            <a:spLocks noGrp="1"/>
          </p:cNvSpPr>
          <p:nvPr>
            <p:ph type="sldNum" sz="quarter" idx="12"/>
          </p:nvPr>
        </p:nvSpPr>
        <p:spPr/>
        <p:txBody>
          <a:bodyPr/>
          <a:lstStyle>
            <a:lvl1pPr>
              <a:defRPr/>
            </a:lvl1pPr>
          </a:lstStyle>
          <a:p>
            <a:pPr>
              <a:defRPr/>
            </a:pPr>
            <a:fld id="{059D972F-01C4-44EB-999E-92EB8835F0BB}" type="slidenum">
              <a:rPr lang="en-US"/>
              <a:pPr>
                <a:defRPr/>
              </a:pPr>
              <a:t>‹N°›</a:t>
            </a:fld>
            <a:endParaRPr lang="en-US"/>
          </a:p>
        </p:txBody>
      </p:sp>
      <p:sp>
        <p:nvSpPr>
          <p:cNvPr id="7" name="TextBox 4"/>
          <p:cNvSpPr txBox="1"/>
          <p:nvPr userDrawn="1"/>
        </p:nvSpPr>
        <p:spPr>
          <a:xfrm>
            <a:off x="457199" y="6019800"/>
            <a:ext cx="8229599" cy="26161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cap="none" spc="0" dirty="0" smtClean="0">
                <a:ln>
                  <a:noFill/>
                </a:ln>
                <a:solidFill>
                  <a:schemeClr val="tx1"/>
                </a:solidFill>
                <a:effectLst/>
                <a:latin typeface="+mn-lt"/>
                <a:cs typeface="+mn-cs"/>
              </a:rPr>
              <a:t>Projet financé par la Commission Européenne</a:t>
            </a:r>
            <a:r>
              <a:rPr lang="ro-RO" sz="1100" b="1" cap="none" spc="0" dirty="0" smtClean="0">
                <a:ln>
                  <a:noFill/>
                </a:ln>
                <a:solidFill>
                  <a:schemeClr val="tx1"/>
                </a:solidFill>
                <a:effectLst/>
                <a:latin typeface="+mn-lt"/>
                <a:cs typeface="+mn-cs"/>
              </a:rPr>
              <a:t>; EFTLV – LEONARDO DA VINCI </a:t>
            </a:r>
            <a:r>
              <a:rPr lang="fr-FR" sz="1100" b="1" cap="none" spc="0" dirty="0" smtClean="0">
                <a:ln>
                  <a:noFill/>
                </a:ln>
                <a:solidFill>
                  <a:schemeClr val="tx1"/>
                </a:solidFill>
                <a:effectLst/>
                <a:latin typeface="+mn-lt"/>
                <a:cs typeface="+mn-cs"/>
              </a:rPr>
              <a:t>projet</a:t>
            </a:r>
            <a:r>
              <a:rPr lang="ro-RO" sz="1100" b="1" cap="none" spc="0" dirty="0" smtClean="0">
                <a:ln>
                  <a:noFill/>
                </a:ln>
                <a:solidFill>
                  <a:schemeClr val="tx1"/>
                </a:solidFill>
                <a:effectLst/>
                <a:latin typeface="+mn-lt"/>
                <a:cs typeface="+mn-cs"/>
              </a:rPr>
              <a:t> </a:t>
            </a:r>
            <a:r>
              <a:rPr lang="ro-RO" sz="1100" b="1" cap="none" spc="0" dirty="0" err="1" smtClean="0">
                <a:ln>
                  <a:noFill/>
                </a:ln>
                <a:solidFill>
                  <a:schemeClr val="tx1"/>
                </a:solidFill>
                <a:effectLst/>
                <a:latin typeface="+mn-lt"/>
                <a:cs typeface="+mn-cs"/>
              </a:rPr>
              <a:t>TdI</a:t>
            </a:r>
            <a:r>
              <a:rPr lang="ro-RO" sz="1100" b="1" cap="none" spc="0" baseline="0" dirty="0" smtClean="0">
                <a:ln>
                  <a:noFill/>
                </a:ln>
                <a:solidFill>
                  <a:schemeClr val="tx1"/>
                </a:solidFill>
                <a:effectLst/>
                <a:latin typeface="+mn-lt"/>
                <a:cs typeface="+mn-cs"/>
              </a:rPr>
              <a:t> </a:t>
            </a:r>
            <a:r>
              <a:rPr lang="fr-FR" sz="1100" b="1" cap="none" spc="0" dirty="0" smtClean="0">
                <a:ln>
                  <a:noFill/>
                </a:ln>
                <a:solidFill>
                  <a:schemeClr val="tx1"/>
                </a:solidFill>
                <a:effectLst/>
                <a:latin typeface="+mn-lt"/>
                <a:cs typeface="+mn-cs"/>
              </a:rPr>
              <a:t>: L/13/T/0002</a:t>
            </a:r>
          </a:p>
        </p:txBody>
      </p:sp>
      <p:pic>
        <p:nvPicPr>
          <p:cNvPr id="8" name="Picture 2" descr="G:\Programe Internationale\LdV ToI - SFC - GIE - cu Myriam Colot\Logo OPC-SFC.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86600" y="49202"/>
            <a:ext cx="617919" cy="8137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68412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2000" y="1066801"/>
            <a:ext cx="7772400" cy="762000"/>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62000" y="1981200"/>
            <a:ext cx="7772400" cy="3886200"/>
          </a:xfrm>
        </p:spPr>
        <p:txBody>
          <a:bodyPr anchor="b"/>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ro-RO" smtClean="0"/>
              <a:t>04/06/2015; Pitesti, Romania</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 Toma; G &amp; D Chirlesan; www.gie.ro</a:t>
            </a:r>
            <a:endParaRPr lang="en-US"/>
          </a:p>
        </p:txBody>
      </p:sp>
      <p:sp>
        <p:nvSpPr>
          <p:cNvPr id="6" name="Slide Number Placeholder 5"/>
          <p:cNvSpPr>
            <a:spLocks noGrp="1"/>
          </p:cNvSpPr>
          <p:nvPr>
            <p:ph type="sldNum" sz="quarter" idx="12"/>
          </p:nvPr>
        </p:nvSpPr>
        <p:spPr/>
        <p:txBody>
          <a:bodyPr/>
          <a:lstStyle>
            <a:lvl1pPr>
              <a:defRPr/>
            </a:lvl1pPr>
          </a:lstStyle>
          <a:p>
            <a:pPr>
              <a:defRPr/>
            </a:pPr>
            <a:fld id="{A5D39046-E6FB-435B-A581-37432F95AA40}" type="slidenum">
              <a:rPr lang="en-US"/>
              <a:pPr>
                <a:defRPr/>
              </a:pPr>
              <a:t>‹N°›</a:t>
            </a:fld>
            <a:endParaRPr lang="en-US"/>
          </a:p>
        </p:txBody>
      </p:sp>
      <p:sp>
        <p:nvSpPr>
          <p:cNvPr id="7" name="TextBox 4"/>
          <p:cNvSpPr txBox="1"/>
          <p:nvPr userDrawn="1"/>
        </p:nvSpPr>
        <p:spPr>
          <a:xfrm>
            <a:off x="457199" y="6019800"/>
            <a:ext cx="8229599" cy="26161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cap="none" spc="0" dirty="0" smtClean="0">
                <a:ln>
                  <a:noFill/>
                </a:ln>
                <a:solidFill>
                  <a:schemeClr val="tx1"/>
                </a:solidFill>
                <a:effectLst/>
                <a:latin typeface="+mn-lt"/>
                <a:cs typeface="+mn-cs"/>
              </a:rPr>
              <a:t>Projet financé par la Commission Européenne</a:t>
            </a:r>
            <a:r>
              <a:rPr lang="ro-RO" sz="1100" b="1" cap="none" spc="0" dirty="0" smtClean="0">
                <a:ln>
                  <a:noFill/>
                </a:ln>
                <a:solidFill>
                  <a:schemeClr val="tx1"/>
                </a:solidFill>
                <a:effectLst/>
                <a:latin typeface="+mn-lt"/>
                <a:cs typeface="+mn-cs"/>
              </a:rPr>
              <a:t>; EFTLV – LEONARDO DA VINCI </a:t>
            </a:r>
            <a:r>
              <a:rPr lang="fr-FR" sz="1100" b="1" cap="none" spc="0" dirty="0" smtClean="0">
                <a:ln>
                  <a:noFill/>
                </a:ln>
                <a:solidFill>
                  <a:schemeClr val="tx1"/>
                </a:solidFill>
                <a:effectLst/>
                <a:latin typeface="+mn-lt"/>
                <a:cs typeface="+mn-cs"/>
              </a:rPr>
              <a:t>projet</a:t>
            </a:r>
            <a:r>
              <a:rPr lang="ro-RO" sz="1100" b="1" cap="none" spc="0" dirty="0" smtClean="0">
                <a:ln>
                  <a:noFill/>
                </a:ln>
                <a:solidFill>
                  <a:schemeClr val="tx1"/>
                </a:solidFill>
                <a:effectLst/>
                <a:latin typeface="+mn-lt"/>
                <a:cs typeface="+mn-cs"/>
              </a:rPr>
              <a:t> </a:t>
            </a:r>
            <a:r>
              <a:rPr lang="ro-RO" sz="1100" b="1" cap="none" spc="0" dirty="0" err="1" smtClean="0">
                <a:ln>
                  <a:noFill/>
                </a:ln>
                <a:solidFill>
                  <a:schemeClr val="tx1"/>
                </a:solidFill>
                <a:effectLst/>
                <a:latin typeface="+mn-lt"/>
                <a:cs typeface="+mn-cs"/>
              </a:rPr>
              <a:t>TdI</a:t>
            </a:r>
            <a:r>
              <a:rPr lang="ro-RO" sz="1100" b="1" cap="none" spc="0" baseline="0" dirty="0" smtClean="0">
                <a:ln>
                  <a:noFill/>
                </a:ln>
                <a:solidFill>
                  <a:schemeClr val="tx1"/>
                </a:solidFill>
                <a:effectLst/>
                <a:latin typeface="+mn-lt"/>
                <a:cs typeface="+mn-cs"/>
              </a:rPr>
              <a:t> </a:t>
            </a:r>
            <a:r>
              <a:rPr lang="fr-FR" sz="1100" b="1" cap="none" spc="0" dirty="0" smtClean="0">
                <a:ln>
                  <a:noFill/>
                </a:ln>
                <a:solidFill>
                  <a:schemeClr val="tx1"/>
                </a:solidFill>
                <a:effectLst/>
                <a:latin typeface="+mn-lt"/>
                <a:cs typeface="+mn-cs"/>
              </a:rPr>
              <a:t>: L/13/T/0002</a:t>
            </a:r>
          </a:p>
        </p:txBody>
      </p:sp>
    </p:spTree>
    <p:extLst>
      <p:ext uri="{BB962C8B-B14F-4D97-AF65-F5344CB8AC3E}">
        <p14:creationId xmlns:p14="http://schemas.microsoft.com/office/powerpoint/2010/main" val="21135883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22860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285999"/>
            <a:ext cx="4038600" cy="36576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r>
              <a:rPr lang="ro-RO" smtClean="0"/>
              <a:t>04/06/2015; Pitesti, Romania</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S. Toma; G &amp; D Chirlesan; www.gie.ro</a:t>
            </a:r>
            <a:endParaRPr lang="en-US"/>
          </a:p>
        </p:txBody>
      </p:sp>
      <p:sp>
        <p:nvSpPr>
          <p:cNvPr id="7" name="Slide Number Placeholder 5"/>
          <p:cNvSpPr>
            <a:spLocks noGrp="1"/>
          </p:cNvSpPr>
          <p:nvPr>
            <p:ph type="sldNum" sz="quarter" idx="12"/>
          </p:nvPr>
        </p:nvSpPr>
        <p:spPr/>
        <p:txBody>
          <a:bodyPr/>
          <a:lstStyle>
            <a:lvl1pPr>
              <a:defRPr/>
            </a:lvl1pPr>
          </a:lstStyle>
          <a:p>
            <a:pPr>
              <a:defRPr/>
            </a:pPr>
            <a:fld id="{ABA8D10B-7344-4FB6-B845-EDD126762005}" type="slidenum">
              <a:rPr lang="en-US"/>
              <a:pPr>
                <a:defRPr/>
              </a:pPr>
              <a:t>‹N°›</a:t>
            </a:fld>
            <a:endParaRPr lang="en-US"/>
          </a:p>
        </p:txBody>
      </p:sp>
      <p:sp>
        <p:nvSpPr>
          <p:cNvPr id="8" name="TextBox 4"/>
          <p:cNvSpPr txBox="1"/>
          <p:nvPr userDrawn="1"/>
        </p:nvSpPr>
        <p:spPr>
          <a:xfrm>
            <a:off x="457199" y="6019800"/>
            <a:ext cx="8229599" cy="26161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cap="none" spc="0" dirty="0" smtClean="0">
                <a:ln>
                  <a:noFill/>
                </a:ln>
                <a:solidFill>
                  <a:schemeClr val="tx1"/>
                </a:solidFill>
                <a:effectLst/>
                <a:latin typeface="+mn-lt"/>
                <a:cs typeface="+mn-cs"/>
              </a:rPr>
              <a:t>Projet financé par la Commission Européenne</a:t>
            </a:r>
            <a:r>
              <a:rPr lang="ro-RO" sz="1100" b="1" cap="none" spc="0" dirty="0" smtClean="0">
                <a:ln>
                  <a:noFill/>
                </a:ln>
                <a:solidFill>
                  <a:schemeClr val="tx1"/>
                </a:solidFill>
                <a:effectLst/>
                <a:latin typeface="+mn-lt"/>
                <a:cs typeface="+mn-cs"/>
              </a:rPr>
              <a:t>; EFTLV – LEONARDO DA VINCI </a:t>
            </a:r>
            <a:r>
              <a:rPr lang="fr-FR" sz="1100" b="1" cap="none" spc="0" dirty="0" smtClean="0">
                <a:ln>
                  <a:noFill/>
                </a:ln>
                <a:solidFill>
                  <a:schemeClr val="tx1"/>
                </a:solidFill>
                <a:effectLst/>
                <a:latin typeface="+mn-lt"/>
                <a:cs typeface="+mn-cs"/>
              </a:rPr>
              <a:t>projet</a:t>
            </a:r>
            <a:r>
              <a:rPr lang="ro-RO" sz="1100" b="1" cap="none" spc="0" dirty="0" smtClean="0">
                <a:ln>
                  <a:noFill/>
                </a:ln>
                <a:solidFill>
                  <a:schemeClr val="tx1"/>
                </a:solidFill>
                <a:effectLst/>
                <a:latin typeface="+mn-lt"/>
                <a:cs typeface="+mn-cs"/>
              </a:rPr>
              <a:t> </a:t>
            </a:r>
            <a:r>
              <a:rPr lang="ro-RO" sz="1100" b="1" cap="none" spc="0" dirty="0" err="1" smtClean="0">
                <a:ln>
                  <a:noFill/>
                </a:ln>
                <a:solidFill>
                  <a:schemeClr val="tx1"/>
                </a:solidFill>
                <a:effectLst/>
                <a:latin typeface="+mn-lt"/>
                <a:cs typeface="+mn-cs"/>
              </a:rPr>
              <a:t>TdI</a:t>
            </a:r>
            <a:r>
              <a:rPr lang="ro-RO" sz="1100" b="1" cap="none" spc="0" baseline="0" dirty="0" smtClean="0">
                <a:ln>
                  <a:noFill/>
                </a:ln>
                <a:solidFill>
                  <a:schemeClr val="tx1"/>
                </a:solidFill>
                <a:effectLst/>
                <a:latin typeface="+mn-lt"/>
                <a:cs typeface="+mn-cs"/>
              </a:rPr>
              <a:t> </a:t>
            </a:r>
            <a:r>
              <a:rPr lang="fr-FR" sz="1100" b="1" cap="none" spc="0" dirty="0" smtClean="0">
                <a:ln>
                  <a:noFill/>
                </a:ln>
                <a:solidFill>
                  <a:schemeClr val="tx1"/>
                </a:solidFill>
                <a:effectLst/>
                <a:latin typeface="+mn-lt"/>
                <a:cs typeface="+mn-cs"/>
              </a:rPr>
              <a:t>: L/13/T/0002</a:t>
            </a:r>
          </a:p>
        </p:txBody>
      </p:sp>
    </p:spTree>
    <p:extLst>
      <p:ext uri="{BB962C8B-B14F-4D97-AF65-F5344CB8AC3E}">
        <p14:creationId xmlns:p14="http://schemas.microsoft.com/office/powerpoint/2010/main" val="248257722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199" y="22860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971800"/>
            <a:ext cx="4040188" cy="29718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3" y="22860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971800"/>
            <a:ext cx="4041775" cy="29718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r>
              <a:rPr lang="ro-RO" smtClean="0"/>
              <a:t>04/06/2015; Pitesti, Romania</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S. Toma; G &amp; D Chirlesan; www.gie.ro</a:t>
            </a:r>
            <a:endParaRPr lang="en-US"/>
          </a:p>
        </p:txBody>
      </p:sp>
      <p:sp>
        <p:nvSpPr>
          <p:cNvPr id="9" name="Slide Number Placeholder 5"/>
          <p:cNvSpPr>
            <a:spLocks noGrp="1"/>
          </p:cNvSpPr>
          <p:nvPr>
            <p:ph type="sldNum" sz="quarter" idx="12"/>
          </p:nvPr>
        </p:nvSpPr>
        <p:spPr/>
        <p:txBody>
          <a:bodyPr/>
          <a:lstStyle>
            <a:lvl1pPr>
              <a:defRPr/>
            </a:lvl1pPr>
          </a:lstStyle>
          <a:p>
            <a:pPr>
              <a:defRPr/>
            </a:pPr>
            <a:fld id="{F79F6B9E-284C-4ACD-B561-0EE9E3735769}" type="slidenum">
              <a:rPr lang="en-US"/>
              <a:pPr>
                <a:defRPr/>
              </a:pPr>
              <a:t>‹N°›</a:t>
            </a:fld>
            <a:endParaRPr lang="en-US"/>
          </a:p>
        </p:txBody>
      </p:sp>
      <p:sp>
        <p:nvSpPr>
          <p:cNvPr id="10" name="TextBox 4"/>
          <p:cNvSpPr txBox="1"/>
          <p:nvPr userDrawn="1"/>
        </p:nvSpPr>
        <p:spPr>
          <a:xfrm>
            <a:off x="457199" y="6019800"/>
            <a:ext cx="8229599" cy="26161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cap="none" spc="0" dirty="0" smtClean="0">
                <a:ln>
                  <a:noFill/>
                </a:ln>
                <a:solidFill>
                  <a:schemeClr val="tx1"/>
                </a:solidFill>
                <a:effectLst/>
                <a:latin typeface="+mn-lt"/>
                <a:cs typeface="+mn-cs"/>
              </a:rPr>
              <a:t>Projet financé par la Commission Européenne</a:t>
            </a:r>
            <a:r>
              <a:rPr lang="ro-RO" sz="1100" b="1" cap="none" spc="0" dirty="0" smtClean="0">
                <a:ln>
                  <a:noFill/>
                </a:ln>
                <a:solidFill>
                  <a:schemeClr val="tx1"/>
                </a:solidFill>
                <a:effectLst/>
                <a:latin typeface="+mn-lt"/>
                <a:cs typeface="+mn-cs"/>
              </a:rPr>
              <a:t>; EFTLV – LEONARDO DA VINCI </a:t>
            </a:r>
            <a:r>
              <a:rPr lang="fr-FR" sz="1100" b="1" cap="none" spc="0" dirty="0" smtClean="0">
                <a:ln>
                  <a:noFill/>
                </a:ln>
                <a:solidFill>
                  <a:schemeClr val="tx1"/>
                </a:solidFill>
                <a:effectLst/>
                <a:latin typeface="+mn-lt"/>
                <a:cs typeface="+mn-cs"/>
              </a:rPr>
              <a:t>projet</a:t>
            </a:r>
            <a:r>
              <a:rPr lang="ro-RO" sz="1100" b="1" cap="none" spc="0" dirty="0" smtClean="0">
                <a:ln>
                  <a:noFill/>
                </a:ln>
                <a:solidFill>
                  <a:schemeClr val="tx1"/>
                </a:solidFill>
                <a:effectLst/>
                <a:latin typeface="+mn-lt"/>
                <a:cs typeface="+mn-cs"/>
              </a:rPr>
              <a:t> </a:t>
            </a:r>
            <a:r>
              <a:rPr lang="ro-RO" sz="1100" b="1" cap="none" spc="0" dirty="0" err="1" smtClean="0">
                <a:ln>
                  <a:noFill/>
                </a:ln>
                <a:solidFill>
                  <a:schemeClr val="tx1"/>
                </a:solidFill>
                <a:effectLst/>
                <a:latin typeface="+mn-lt"/>
                <a:cs typeface="+mn-cs"/>
              </a:rPr>
              <a:t>TdI</a:t>
            </a:r>
            <a:r>
              <a:rPr lang="ro-RO" sz="1100" b="1" cap="none" spc="0" baseline="0" dirty="0" smtClean="0">
                <a:ln>
                  <a:noFill/>
                </a:ln>
                <a:solidFill>
                  <a:schemeClr val="tx1"/>
                </a:solidFill>
                <a:effectLst/>
                <a:latin typeface="+mn-lt"/>
                <a:cs typeface="+mn-cs"/>
              </a:rPr>
              <a:t> </a:t>
            </a:r>
            <a:r>
              <a:rPr lang="fr-FR" sz="1100" b="1" cap="none" spc="0" dirty="0" smtClean="0">
                <a:ln>
                  <a:noFill/>
                </a:ln>
                <a:solidFill>
                  <a:schemeClr val="tx1"/>
                </a:solidFill>
                <a:effectLst/>
                <a:latin typeface="+mn-lt"/>
                <a:cs typeface="+mn-cs"/>
              </a:rPr>
              <a:t>: L/13/T/0002</a:t>
            </a:r>
          </a:p>
        </p:txBody>
      </p:sp>
    </p:spTree>
    <p:extLst>
      <p:ext uri="{BB962C8B-B14F-4D97-AF65-F5344CB8AC3E}">
        <p14:creationId xmlns:p14="http://schemas.microsoft.com/office/powerpoint/2010/main" val="384014514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ro-RO" smtClean="0"/>
              <a:t>04/06/2015; Pitesti, Romania</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S. Toma; G &amp; D Chirlesan; www.gie.ro</a:t>
            </a:r>
            <a:endParaRPr lang="en-US"/>
          </a:p>
        </p:txBody>
      </p:sp>
      <p:sp>
        <p:nvSpPr>
          <p:cNvPr id="5" name="Slide Number Placeholder 5"/>
          <p:cNvSpPr>
            <a:spLocks noGrp="1"/>
          </p:cNvSpPr>
          <p:nvPr>
            <p:ph type="sldNum" sz="quarter" idx="12"/>
          </p:nvPr>
        </p:nvSpPr>
        <p:spPr/>
        <p:txBody>
          <a:bodyPr/>
          <a:lstStyle>
            <a:lvl1pPr>
              <a:defRPr/>
            </a:lvl1pPr>
          </a:lstStyle>
          <a:p>
            <a:pPr>
              <a:defRPr/>
            </a:pPr>
            <a:fld id="{134187DF-77A7-4F30-AADF-9909827866BD}" type="slidenum">
              <a:rPr lang="en-US"/>
              <a:pPr>
                <a:defRPr/>
              </a:pPr>
              <a:t>‹N°›</a:t>
            </a:fld>
            <a:endParaRPr lang="en-US"/>
          </a:p>
        </p:txBody>
      </p:sp>
    </p:spTree>
    <p:extLst>
      <p:ext uri="{BB962C8B-B14F-4D97-AF65-F5344CB8AC3E}">
        <p14:creationId xmlns:p14="http://schemas.microsoft.com/office/powerpoint/2010/main" val="40619375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ro-RO" smtClean="0"/>
              <a:t>04/06/2015; Pitesti, Romania</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S. Toma; G &amp; D Chirlesan; www.gie.ro</a:t>
            </a:r>
            <a:endParaRPr lang="en-US"/>
          </a:p>
        </p:txBody>
      </p:sp>
      <p:sp>
        <p:nvSpPr>
          <p:cNvPr id="4" name="Slide Number Placeholder 5"/>
          <p:cNvSpPr>
            <a:spLocks noGrp="1"/>
          </p:cNvSpPr>
          <p:nvPr>
            <p:ph type="sldNum" sz="quarter" idx="12"/>
          </p:nvPr>
        </p:nvSpPr>
        <p:spPr/>
        <p:txBody>
          <a:bodyPr/>
          <a:lstStyle>
            <a:lvl1pPr>
              <a:defRPr/>
            </a:lvl1pPr>
          </a:lstStyle>
          <a:p>
            <a:pPr>
              <a:defRPr/>
            </a:pPr>
            <a:fld id="{E3AA5FAE-F650-44F8-82A2-4104879ACFB4}" type="slidenum">
              <a:rPr lang="en-US"/>
              <a:pPr>
                <a:defRPr/>
              </a:pPr>
              <a:t>‹N°›</a:t>
            </a:fld>
            <a:endParaRPr lang="en-US"/>
          </a:p>
        </p:txBody>
      </p:sp>
    </p:spTree>
    <p:extLst>
      <p:ext uri="{BB962C8B-B14F-4D97-AF65-F5344CB8AC3E}">
        <p14:creationId xmlns:p14="http://schemas.microsoft.com/office/powerpoint/2010/main" val="217423328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3008313" cy="685800"/>
          </a:xfrm>
        </p:spPr>
        <p:txBody>
          <a:bodyPr anchor="b"/>
          <a:lstStyle>
            <a:lvl1pPr algn="ctr">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990601"/>
            <a:ext cx="5111750" cy="4953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752601"/>
            <a:ext cx="3008313" cy="419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ro-RO" smtClean="0"/>
              <a:t>04/06/2015; Pitesti, Romania</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S. Toma; G &amp; D Chirlesan; www.gie.ro</a:t>
            </a:r>
            <a:endParaRPr lang="en-US"/>
          </a:p>
        </p:txBody>
      </p:sp>
      <p:sp>
        <p:nvSpPr>
          <p:cNvPr id="7" name="Slide Number Placeholder 5"/>
          <p:cNvSpPr>
            <a:spLocks noGrp="1"/>
          </p:cNvSpPr>
          <p:nvPr>
            <p:ph type="sldNum" sz="quarter" idx="12"/>
          </p:nvPr>
        </p:nvSpPr>
        <p:spPr/>
        <p:txBody>
          <a:bodyPr/>
          <a:lstStyle>
            <a:lvl1pPr>
              <a:defRPr/>
            </a:lvl1pPr>
          </a:lstStyle>
          <a:p>
            <a:pPr>
              <a:defRPr/>
            </a:pPr>
            <a:fld id="{7F54B687-E3B3-4140-89EA-52FD7D479EA8}" type="slidenum">
              <a:rPr lang="en-US"/>
              <a:pPr>
                <a:defRPr/>
              </a:pPr>
              <a:t>‹N°›</a:t>
            </a:fld>
            <a:endParaRPr lang="en-US"/>
          </a:p>
        </p:txBody>
      </p:sp>
    </p:spTree>
    <p:extLst>
      <p:ext uri="{BB962C8B-B14F-4D97-AF65-F5344CB8AC3E}">
        <p14:creationId xmlns:p14="http://schemas.microsoft.com/office/powerpoint/2010/main" val="223330449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7244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90601"/>
            <a:ext cx="5486400" cy="373697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828800" y="5334000"/>
            <a:ext cx="5486400" cy="609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ro-RO" smtClean="0"/>
              <a:t>04/06/2015; Pitesti, Romania</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S. Toma; G &amp; D Chirlesan; www.gie.ro</a:t>
            </a:r>
            <a:endParaRPr lang="en-US"/>
          </a:p>
        </p:txBody>
      </p:sp>
      <p:sp>
        <p:nvSpPr>
          <p:cNvPr id="7" name="Slide Number Placeholder 5"/>
          <p:cNvSpPr>
            <a:spLocks noGrp="1"/>
          </p:cNvSpPr>
          <p:nvPr>
            <p:ph type="sldNum" sz="quarter" idx="12"/>
          </p:nvPr>
        </p:nvSpPr>
        <p:spPr/>
        <p:txBody>
          <a:bodyPr/>
          <a:lstStyle>
            <a:lvl1pPr>
              <a:defRPr/>
            </a:lvl1pPr>
          </a:lstStyle>
          <a:p>
            <a:pPr>
              <a:defRPr/>
            </a:pPr>
            <a:fld id="{B85EDDDF-7722-4041-88CA-D11599C4F8C0}" type="slidenum">
              <a:rPr lang="en-US"/>
              <a:pPr>
                <a:defRPr/>
              </a:pPr>
              <a:t>‹N°›</a:t>
            </a:fld>
            <a:endParaRPr lang="en-US"/>
          </a:p>
        </p:txBody>
      </p:sp>
    </p:spTree>
    <p:extLst>
      <p:ext uri="{BB962C8B-B14F-4D97-AF65-F5344CB8AC3E}">
        <p14:creationId xmlns:p14="http://schemas.microsoft.com/office/powerpoint/2010/main" val="37378361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90600"/>
            <a:ext cx="8229600" cy="1219200"/>
          </a:xfrm>
          <a:prstGeom prst="rect">
            <a:avLst/>
          </a:prstGeom>
        </p:spPr>
        <p:style>
          <a:lnRef idx="1">
            <a:schemeClr val="accent1"/>
          </a:lnRef>
          <a:fillRef idx="2">
            <a:schemeClr val="accent1"/>
          </a:fillRef>
          <a:effectRef idx="1">
            <a:schemeClr val="accent1"/>
          </a:effectRef>
          <a:fontRef idx="none"/>
        </p:style>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286001"/>
            <a:ext cx="8229600" cy="36576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ro-RO" smtClean="0"/>
              <a:t>04/06/2015; Pitesti, Romania</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smtClean="0"/>
              <a:t>S. Toma; G &amp; D Chirlesan; www.gie.ro</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24F12F4-BAAC-45FA-99B0-A3175767E31F}" type="slidenum">
              <a:rPr lang="en-US"/>
              <a:pPr>
                <a:defRPr/>
              </a:pPr>
              <a:t>‹N°›</a:t>
            </a:fld>
            <a:endParaRPr lang="en-US"/>
          </a:p>
        </p:txBody>
      </p:sp>
      <p:sp>
        <p:nvSpPr>
          <p:cNvPr id="7" name="TextBox 6"/>
          <p:cNvSpPr txBox="1"/>
          <p:nvPr userDrawn="1"/>
        </p:nvSpPr>
        <p:spPr>
          <a:xfrm>
            <a:off x="0" y="0"/>
            <a:ext cx="5181600" cy="923330"/>
          </a:xfrm>
          <a:prstGeom prst="rect">
            <a:avLst/>
          </a:prstGeom>
          <a:noFill/>
        </p:spPr>
        <p:txBody>
          <a:bodyPr>
            <a:spAutoFit/>
          </a:bodyPr>
          <a:lstStyle/>
          <a:p>
            <a:pPr fontAlgn="auto">
              <a:spcBef>
                <a:spcPts val="0"/>
              </a:spcBef>
              <a:spcAft>
                <a:spcPts val="0"/>
              </a:spcAft>
              <a:defRPr/>
            </a:pPr>
            <a:r>
              <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Group pour l’Intégration Européenne, Roumanie</a:t>
            </a:r>
          </a:p>
          <a:p>
            <a:pPr fontAlgn="auto">
              <a:spcBef>
                <a:spcPts val="0"/>
              </a:spcBef>
              <a:spcAft>
                <a:spcPts val="0"/>
              </a:spcAft>
              <a:defRPr/>
            </a:pPr>
            <a:r>
              <a:rPr lang="fr-FR"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Gemenii</a:t>
            </a:r>
            <a:r>
              <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 134, 117141 – </a:t>
            </a:r>
            <a:r>
              <a:rPr lang="fr-FR"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Geamana</a:t>
            </a:r>
            <a:r>
              <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 Arges, Roumanie</a:t>
            </a:r>
          </a:p>
          <a:p>
            <a:pPr fontAlgn="auto">
              <a:spcBef>
                <a:spcPts val="0"/>
              </a:spcBef>
              <a:spcAft>
                <a:spcPts val="0"/>
              </a:spcAft>
              <a:defRPr/>
            </a:pPr>
            <a:r>
              <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Tel.: +40722551834; Fax: +40248219744; www.gie.ro</a:t>
            </a:r>
          </a:p>
        </p:txBody>
      </p:sp>
      <p:cxnSp>
        <p:nvCxnSpPr>
          <p:cNvPr id="8" name="Straight Connector 7"/>
          <p:cNvCxnSpPr/>
          <p:nvPr userDrawn="1"/>
        </p:nvCxnSpPr>
        <p:spPr>
          <a:xfrm>
            <a:off x="0" y="914400"/>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033" name="Picture 4" descr="GIE - Logo"/>
          <p:cNvPicPr>
            <a:picLocks noChangeAspect="1" noChangeArrowheads="1"/>
          </p:cNvPicPr>
          <p:nvPr userDrawn="1"/>
        </p:nvPicPr>
        <p:blipFill>
          <a:blip r:embed="rId14" cstate="print">
            <a:clrChange>
              <a:clrFrom>
                <a:srgbClr val="FFFDFE"/>
              </a:clrFrom>
              <a:clrTo>
                <a:srgbClr val="FFFDFE">
                  <a:alpha val="0"/>
                </a:srgbClr>
              </a:clrTo>
            </a:clrChange>
            <a:extLst>
              <a:ext uri="{28A0092B-C50C-407E-A947-70E740481C1C}">
                <a14:useLocalDpi xmlns:a14="http://schemas.microsoft.com/office/drawing/2010/main" val="0"/>
              </a:ext>
            </a:extLst>
          </a:blip>
          <a:srcRect/>
          <a:stretch>
            <a:fillRect/>
          </a:stretch>
        </p:blipFill>
        <p:spPr bwMode="auto">
          <a:xfrm>
            <a:off x="7921625" y="0"/>
            <a:ext cx="12223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sp>
        <p:nvSpPr>
          <p:cNvPr id="10" name="TextBox 4"/>
          <p:cNvSpPr txBox="1"/>
          <p:nvPr userDrawn="1"/>
        </p:nvSpPr>
        <p:spPr>
          <a:xfrm>
            <a:off x="457199" y="6019800"/>
            <a:ext cx="8229599" cy="26161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cap="none" spc="0" dirty="0" smtClean="0">
                <a:ln>
                  <a:noFill/>
                </a:ln>
                <a:solidFill>
                  <a:schemeClr val="tx1"/>
                </a:solidFill>
                <a:effectLst/>
                <a:latin typeface="+mn-lt"/>
                <a:cs typeface="+mn-cs"/>
              </a:rPr>
              <a:t>Projet financé par la Commission Européenne</a:t>
            </a:r>
            <a:r>
              <a:rPr lang="ro-RO" sz="1100" b="1" cap="none" spc="0" dirty="0" smtClean="0">
                <a:ln>
                  <a:noFill/>
                </a:ln>
                <a:solidFill>
                  <a:schemeClr val="tx1"/>
                </a:solidFill>
                <a:effectLst/>
                <a:latin typeface="+mn-lt"/>
                <a:cs typeface="+mn-cs"/>
              </a:rPr>
              <a:t>; EFTLV – LEONARDO DA VINCI </a:t>
            </a:r>
            <a:r>
              <a:rPr lang="fr-FR" sz="1100" b="1" cap="none" spc="0" dirty="0" smtClean="0">
                <a:ln>
                  <a:noFill/>
                </a:ln>
                <a:solidFill>
                  <a:schemeClr val="tx1"/>
                </a:solidFill>
                <a:effectLst/>
                <a:latin typeface="+mn-lt"/>
                <a:cs typeface="+mn-cs"/>
              </a:rPr>
              <a:t>projet</a:t>
            </a:r>
            <a:r>
              <a:rPr lang="ro-RO" sz="1100" b="1" cap="none" spc="0" dirty="0" smtClean="0">
                <a:ln>
                  <a:noFill/>
                </a:ln>
                <a:solidFill>
                  <a:schemeClr val="tx1"/>
                </a:solidFill>
                <a:effectLst/>
                <a:latin typeface="+mn-lt"/>
                <a:cs typeface="+mn-cs"/>
              </a:rPr>
              <a:t> </a:t>
            </a:r>
            <a:r>
              <a:rPr lang="ro-RO" sz="1100" b="1" cap="none" spc="0" dirty="0" err="1" smtClean="0">
                <a:ln>
                  <a:noFill/>
                </a:ln>
                <a:solidFill>
                  <a:schemeClr val="tx1"/>
                </a:solidFill>
                <a:effectLst/>
                <a:latin typeface="+mn-lt"/>
                <a:cs typeface="+mn-cs"/>
              </a:rPr>
              <a:t>TdI</a:t>
            </a:r>
            <a:r>
              <a:rPr lang="ro-RO" sz="1100" b="1" cap="none" spc="0" baseline="0" dirty="0" smtClean="0">
                <a:ln>
                  <a:noFill/>
                </a:ln>
                <a:solidFill>
                  <a:schemeClr val="tx1"/>
                </a:solidFill>
                <a:effectLst/>
                <a:latin typeface="+mn-lt"/>
                <a:cs typeface="+mn-cs"/>
              </a:rPr>
              <a:t> </a:t>
            </a:r>
            <a:r>
              <a:rPr lang="fr-FR" sz="1100" b="1" cap="none" spc="0" dirty="0" smtClean="0">
                <a:ln>
                  <a:noFill/>
                </a:ln>
                <a:solidFill>
                  <a:schemeClr val="tx1"/>
                </a:solidFill>
                <a:effectLst/>
                <a:latin typeface="+mn-lt"/>
                <a:cs typeface="+mn-cs"/>
              </a:rPr>
              <a:t>: L/13/T/0002</a:t>
            </a:r>
          </a:p>
        </p:txBody>
      </p:sp>
      <p:pic>
        <p:nvPicPr>
          <p:cNvPr id="11" name="Picture 2" descr="G:\Programe Internationale\LdV ToI - SFC - GIE - cu Myriam Colot\Logo OPC-SFC.jp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086600" y="49202"/>
            <a:ext cx="617919" cy="8137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ctr" rtl="0" eaLnBrk="0" fontAlgn="base" hangingPunct="0">
        <a:spcBef>
          <a:spcPct val="0"/>
        </a:spcBef>
        <a:spcAft>
          <a:spcPct val="0"/>
        </a:spcAft>
        <a:defRPr sz="4400" b="1">
          <a:solidFill>
            <a:srgbClr val="FFFFFF"/>
          </a:solidFill>
          <a:latin typeface="Calibri" pitchFamily="34" charset="0"/>
        </a:defRPr>
      </a:lvl2pPr>
      <a:lvl3pPr algn="ctr" rtl="0" eaLnBrk="0" fontAlgn="base" hangingPunct="0">
        <a:spcBef>
          <a:spcPct val="0"/>
        </a:spcBef>
        <a:spcAft>
          <a:spcPct val="0"/>
        </a:spcAft>
        <a:defRPr sz="4400" b="1">
          <a:solidFill>
            <a:srgbClr val="FFFFFF"/>
          </a:solidFill>
          <a:latin typeface="Calibri" pitchFamily="34" charset="0"/>
        </a:defRPr>
      </a:lvl3pPr>
      <a:lvl4pPr algn="ctr" rtl="0" eaLnBrk="0" fontAlgn="base" hangingPunct="0">
        <a:spcBef>
          <a:spcPct val="0"/>
        </a:spcBef>
        <a:spcAft>
          <a:spcPct val="0"/>
        </a:spcAft>
        <a:defRPr sz="4400" b="1">
          <a:solidFill>
            <a:srgbClr val="FFFFFF"/>
          </a:solidFill>
          <a:latin typeface="Calibri" pitchFamily="34" charset="0"/>
        </a:defRPr>
      </a:lvl4pPr>
      <a:lvl5pPr algn="ctr" rtl="0" eaLnBrk="0" fontAlgn="base" hangingPunct="0">
        <a:spcBef>
          <a:spcPct val="0"/>
        </a:spcBef>
        <a:spcAft>
          <a:spcPct val="0"/>
        </a:spcAft>
        <a:defRPr sz="4400" b="1">
          <a:solidFill>
            <a:srgbClr val="FFFFFF"/>
          </a:solidFill>
          <a:latin typeface="Calibri" pitchFamily="34" charset="0"/>
        </a:defRPr>
      </a:lvl5pPr>
      <a:lvl6pPr marL="457200" algn="ctr" rtl="0" fontAlgn="base">
        <a:spcBef>
          <a:spcPct val="0"/>
        </a:spcBef>
        <a:spcAft>
          <a:spcPct val="0"/>
        </a:spcAft>
        <a:defRPr sz="4400" b="1">
          <a:solidFill>
            <a:srgbClr val="FFFFFF"/>
          </a:solidFill>
          <a:latin typeface="Calibri" pitchFamily="34" charset="0"/>
        </a:defRPr>
      </a:lvl6pPr>
      <a:lvl7pPr marL="914400" algn="ctr" rtl="0" fontAlgn="base">
        <a:spcBef>
          <a:spcPct val="0"/>
        </a:spcBef>
        <a:spcAft>
          <a:spcPct val="0"/>
        </a:spcAft>
        <a:defRPr sz="4400" b="1">
          <a:solidFill>
            <a:srgbClr val="FFFFFF"/>
          </a:solidFill>
          <a:latin typeface="Calibri" pitchFamily="34" charset="0"/>
        </a:defRPr>
      </a:lvl7pPr>
      <a:lvl8pPr marL="1371600" algn="ctr" rtl="0" fontAlgn="base">
        <a:spcBef>
          <a:spcPct val="0"/>
        </a:spcBef>
        <a:spcAft>
          <a:spcPct val="0"/>
        </a:spcAft>
        <a:defRPr sz="4400" b="1">
          <a:solidFill>
            <a:srgbClr val="FFFFFF"/>
          </a:solidFill>
          <a:latin typeface="Calibri" pitchFamily="34" charset="0"/>
        </a:defRPr>
      </a:lvl8pPr>
      <a:lvl9pPr marL="1828800" algn="ctr" rtl="0" fontAlgn="base">
        <a:spcBef>
          <a:spcPct val="0"/>
        </a:spcBef>
        <a:spcAft>
          <a:spcPct val="0"/>
        </a:spcAft>
        <a:defRPr sz="4400" b="1">
          <a:solidFill>
            <a:srgbClr val="FFFFF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29000"/>
            <a:ext cx="7772400" cy="2057400"/>
          </a:xfrm>
        </p:spPr>
        <p:txBody>
          <a:bodyPr>
            <a:normAutofit/>
          </a:bodyPr>
          <a:lstStyle/>
          <a:p>
            <a:pPr eaLnBrk="1" fontAlgn="auto" hangingPunct="1">
              <a:spcAft>
                <a:spcPts val="0"/>
              </a:spcAft>
              <a:defRPr/>
            </a:pPr>
            <a:r>
              <a:rPr lang="fr-BE" sz="5400" dirty="0" smtClean="0"/>
              <a:t>LIEN AVEC LES </a:t>
            </a:r>
            <a:br>
              <a:rPr lang="fr-BE" sz="5400" dirty="0" smtClean="0"/>
            </a:br>
            <a:r>
              <a:rPr lang="fr-BE" sz="5400" dirty="0" smtClean="0"/>
              <a:t>COMPÉTENCES-CLÉS</a:t>
            </a:r>
            <a:endParaRPr lang="en-US" sz="5400" dirty="0"/>
          </a:p>
        </p:txBody>
      </p:sp>
      <p:pic>
        <p:nvPicPr>
          <p:cNvPr id="1026" name="Picture 2" descr="G:\Programe Internationale\LdV ToI - SFC - GIE - cu Myriam Colot\Logo OPC-SF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5546" y="1066800"/>
            <a:ext cx="1562277" cy="20574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228600" y="1054111"/>
            <a:ext cx="7010400" cy="2146290"/>
          </a:xfrm>
          <a:prstGeom prst="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no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lIns="91440" tIns="45720" rIns="91440" bIns="45720" rtlCol="0" anchor="ctr">
            <a:normAutofit/>
          </a:bodyPr>
          <a:lstStyle>
            <a:lvl1pPr algn="ctr" rtl="0" eaLnBrk="0" fontAlgn="base" hangingPunct="0">
              <a:spcBef>
                <a:spcPct val="0"/>
              </a:spcBef>
              <a:spcAft>
                <a:spcPct val="0"/>
              </a:spcAft>
              <a:defRPr sz="44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vl2pPr algn="ctr" rtl="0" eaLnBrk="0" fontAlgn="base" hangingPunct="0">
              <a:spcBef>
                <a:spcPct val="0"/>
              </a:spcBef>
              <a:spcAft>
                <a:spcPct val="0"/>
              </a:spcAft>
              <a:defRPr sz="4400" b="1">
                <a:solidFill>
                  <a:srgbClr val="FFFFFF"/>
                </a:solidFill>
                <a:latin typeface="Calibri" pitchFamily="34" charset="0"/>
              </a:defRPr>
            </a:lvl2pPr>
            <a:lvl3pPr algn="ctr" rtl="0" eaLnBrk="0" fontAlgn="base" hangingPunct="0">
              <a:spcBef>
                <a:spcPct val="0"/>
              </a:spcBef>
              <a:spcAft>
                <a:spcPct val="0"/>
              </a:spcAft>
              <a:defRPr sz="4400" b="1">
                <a:solidFill>
                  <a:srgbClr val="FFFFFF"/>
                </a:solidFill>
                <a:latin typeface="Calibri" pitchFamily="34" charset="0"/>
              </a:defRPr>
            </a:lvl3pPr>
            <a:lvl4pPr algn="ctr" rtl="0" eaLnBrk="0" fontAlgn="base" hangingPunct="0">
              <a:spcBef>
                <a:spcPct val="0"/>
              </a:spcBef>
              <a:spcAft>
                <a:spcPct val="0"/>
              </a:spcAft>
              <a:defRPr sz="4400" b="1">
                <a:solidFill>
                  <a:srgbClr val="FFFFFF"/>
                </a:solidFill>
                <a:latin typeface="Calibri" pitchFamily="34" charset="0"/>
              </a:defRPr>
            </a:lvl4pPr>
            <a:lvl5pPr algn="ctr" rtl="0" eaLnBrk="0" fontAlgn="base" hangingPunct="0">
              <a:spcBef>
                <a:spcPct val="0"/>
              </a:spcBef>
              <a:spcAft>
                <a:spcPct val="0"/>
              </a:spcAft>
              <a:defRPr sz="4400" b="1">
                <a:solidFill>
                  <a:srgbClr val="FFFFFF"/>
                </a:solidFill>
                <a:latin typeface="Calibri" pitchFamily="34" charset="0"/>
              </a:defRPr>
            </a:lvl5pPr>
            <a:lvl6pPr marL="457200" algn="ctr" rtl="0" fontAlgn="base">
              <a:spcBef>
                <a:spcPct val="0"/>
              </a:spcBef>
              <a:spcAft>
                <a:spcPct val="0"/>
              </a:spcAft>
              <a:defRPr sz="4400" b="1">
                <a:solidFill>
                  <a:srgbClr val="FFFFFF"/>
                </a:solidFill>
                <a:latin typeface="Calibri" pitchFamily="34" charset="0"/>
              </a:defRPr>
            </a:lvl6pPr>
            <a:lvl7pPr marL="914400" algn="ctr" rtl="0" fontAlgn="base">
              <a:spcBef>
                <a:spcPct val="0"/>
              </a:spcBef>
              <a:spcAft>
                <a:spcPct val="0"/>
              </a:spcAft>
              <a:defRPr sz="4400" b="1">
                <a:solidFill>
                  <a:srgbClr val="FFFFFF"/>
                </a:solidFill>
                <a:latin typeface="Calibri" pitchFamily="34" charset="0"/>
              </a:defRPr>
            </a:lvl7pPr>
            <a:lvl8pPr marL="1371600" algn="ctr" rtl="0" fontAlgn="base">
              <a:spcBef>
                <a:spcPct val="0"/>
              </a:spcBef>
              <a:spcAft>
                <a:spcPct val="0"/>
              </a:spcAft>
              <a:defRPr sz="4400" b="1">
                <a:solidFill>
                  <a:srgbClr val="FFFFFF"/>
                </a:solidFill>
                <a:latin typeface="Calibri" pitchFamily="34" charset="0"/>
              </a:defRPr>
            </a:lvl8pPr>
            <a:lvl9pPr marL="1828800" algn="ctr" rtl="0" fontAlgn="base">
              <a:spcBef>
                <a:spcPct val="0"/>
              </a:spcBef>
              <a:spcAft>
                <a:spcPct val="0"/>
              </a:spcAft>
              <a:defRPr sz="4400" b="1">
                <a:solidFill>
                  <a:srgbClr val="FFFFFF"/>
                </a:solidFill>
                <a:latin typeface="Calibri" pitchFamily="34" charset="0"/>
              </a:defRPr>
            </a:lvl9pPr>
          </a:lstStyle>
          <a:p>
            <a:r>
              <a:rPr lang="fr-FR" sz="2400" b="1" dirty="0">
                <a:effectLst/>
              </a:rPr>
              <a:t>Développer les compétences clés </a:t>
            </a:r>
            <a:r>
              <a:rPr lang="fr-FR" sz="2400" b="1" dirty="0" smtClean="0">
                <a:effectLst/>
              </a:rPr>
              <a:t>en </a:t>
            </a:r>
            <a:r>
              <a:rPr lang="fr-FR" sz="2400" b="1" dirty="0">
                <a:effectLst/>
              </a:rPr>
              <a:t>formation professionnelle: </a:t>
            </a:r>
            <a:endParaRPr lang="ro-RO" sz="2400" dirty="0">
              <a:effectLst/>
            </a:endParaRPr>
          </a:p>
          <a:p>
            <a:r>
              <a:rPr lang="fr-FR" sz="2400" b="1" dirty="0">
                <a:effectLst/>
              </a:rPr>
              <a:t>Outils Pédagogiques Clés </a:t>
            </a:r>
            <a:r>
              <a:rPr lang="fr-FR" sz="2400" b="1" dirty="0" smtClean="0">
                <a:effectLst/>
              </a:rPr>
              <a:t>- les </a:t>
            </a:r>
            <a:r>
              <a:rPr lang="fr-FR" sz="2400" b="1" dirty="0">
                <a:effectLst/>
              </a:rPr>
              <a:t>Savoir-Faire Comportementaux </a:t>
            </a:r>
            <a:r>
              <a:rPr lang="fr-FR" sz="2400" b="1" dirty="0" smtClean="0">
                <a:effectLst/>
              </a:rPr>
              <a:t>pour </a:t>
            </a:r>
            <a:r>
              <a:rPr lang="fr-FR" sz="2400" b="1" dirty="0">
                <a:effectLst/>
              </a:rPr>
              <a:t>l'inclusion dans l'emploi </a:t>
            </a:r>
            <a:endParaRPr lang="ro-RO" sz="2400" dirty="0">
              <a:effectLst/>
            </a:endParaRPr>
          </a:p>
          <a:p>
            <a:r>
              <a:rPr lang="fr-FR" sz="2400" b="1" dirty="0">
                <a:effectLst/>
              </a:rPr>
              <a:t>[OPC-SFC]</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a:bodyPr>
          <a:lstStyle/>
          <a:p>
            <a:r>
              <a:rPr lang="fr-FR" dirty="0" smtClean="0">
                <a:effectLst/>
              </a:rPr>
              <a:t>LIEN AVEC LES COMPETENCES		(3)</a:t>
            </a:r>
            <a:endParaRPr lang="en-US" dirty="0"/>
          </a:p>
        </p:txBody>
      </p:sp>
      <p:sp>
        <p:nvSpPr>
          <p:cNvPr id="3" name="Content Placeholder 2"/>
          <p:cNvSpPr>
            <a:spLocks noGrp="1"/>
          </p:cNvSpPr>
          <p:nvPr>
            <p:ph idx="1"/>
          </p:nvPr>
        </p:nvSpPr>
        <p:spPr>
          <a:xfrm>
            <a:off x="457200" y="1752600"/>
            <a:ext cx="8229600" cy="4191000"/>
          </a:xfrm>
        </p:spPr>
        <p:txBody>
          <a:bodyPr>
            <a:normAutofit/>
          </a:bodyPr>
          <a:lstStyle/>
          <a:p>
            <a:r>
              <a:rPr lang="fr-FR" sz="2800" dirty="0" smtClean="0"/>
              <a:t>Les SFC sont intégrables dans la description antérieure dans les </a:t>
            </a:r>
            <a:r>
              <a:rPr lang="fr-FR" sz="2800" dirty="0" smtClean="0">
                <a:hlinkClick r:id="rId2" action="ppaction://hlinksldjump"/>
              </a:rPr>
              <a:t>3 dernières colonnes</a:t>
            </a:r>
            <a:r>
              <a:rPr lang="fr-FR" sz="2800" dirty="0" smtClean="0"/>
              <a:t>, en dessous des compétences transversales</a:t>
            </a:r>
          </a:p>
          <a:p>
            <a:r>
              <a:rPr lang="fr-FR" sz="2800" dirty="0" smtClean="0"/>
              <a:t>Pour les théoriciens et pour les acteurs de la formation professionnelle roumaines, ce sera </a:t>
            </a:r>
            <a:r>
              <a:rPr lang="fr-FR" sz="2800" b="1" dirty="0" smtClean="0">
                <a:solidFill>
                  <a:srgbClr val="FF0000"/>
                </a:solidFill>
                <a:effectLst>
                  <a:outerShdw blurRad="38100" dist="38100" dir="2700000" algn="tl">
                    <a:srgbClr val="000000">
                      <a:alpha val="43137"/>
                    </a:srgbClr>
                  </a:outerShdw>
                </a:effectLst>
              </a:rPr>
              <a:t>un grand défi</a:t>
            </a:r>
            <a:r>
              <a:rPr lang="fr-FR" sz="2800" dirty="0" smtClean="0"/>
              <a:t> de trouver les méthodes les plus efficaces et les solutions les plus ingénieuses pour introduire les SFC dans les descriptions CEQ de chaque qualification</a:t>
            </a:r>
            <a:endParaRPr lang="ro-RO" sz="2800" dirty="0"/>
          </a:p>
        </p:txBody>
      </p:sp>
      <p:sp>
        <p:nvSpPr>
          <p:cNvPr id="4" name="Date Placeholder 3"/>
          <p:cNvSpPr>
            <a:spLocks noGrp="1"/>
          </p:cNvSpPr>
          <p:nvPr>
            <p:ph type="dt" sz="half" idx="10"/>
          </p:nvPr>
        </p:nvSpPr>
        <p:spPr/>
        <p:txBody>
          <a:bodyPr/>
          <a:lstStyle/>
          <a:p>
            <a:pPr>
              <a:defRPr/>
            </a:pPr>
            <a:r>
              <a:rPr lang="en-US" dirty="0" smtClean="0"/>
              <a:t>29/10</a:t>
            </a:r>
            <a:r>
              <a:rPr lang="ro-RO" dirty="0" smtClean="0"/>
              <a:t>/2015; </a:t>
            </a:r>
            <a:r>
              <a:rPr lang="en-US" dirty="0" smtClean="0"/>
              <a:t>Namur, </a:t>
            </a:r>
            <a:r>
              <a:rPr lang="en-US" dirty="0" err="1" smtClean="0"/>
              <a:t>Belgique</a:t>
            </a:r>
            <a:endParaRPr lang="en-US" dirty="0"/>
          </a:p>
        </p:txBody>
      </p:sp>
      <p:sp>
        <p:nvSpPr>
          <p:cNvPr id="5" name="Footer Placeholder 4"/>
          <p:cNvSpPr>
            <a:spLocks noGrp="1"/>
          </p:cNvSpPr>
          <p:nvPr>
            <p:ph type="ftr" sz="quarter" idx="11"/>
          </p:nvPr>
        </p:nvSpPr>
        <p:spPr/>
        <p:txBody>
          <a:bodyPr/>
          <a:lstStyle/>
          <a:p>
            <a:pPr>
              <a:defRPr/>
            </a:pPr>
            <a:r>
              <a:rPr lang="en-US" smtClean="0"/>
              <a:t>S. Toma; G &amp; D Chirlesan; www.gie.ro</a:t>
            </a:r>
            <a:endParaRPr lang="en-US"/>
          </a:p>
        </p:txBody>
      </p:sp>
      <p:sp>
        <p:nvSpPr>
          <p:cNvPr id="6" name="Slide Number Placeholder 5"/>
          <p:cNvSpPr>
            <a:spLocks noGrp="1"/>
          </p:cNvSpPr>
          <p:nvPr>
            <p:ph type="sldNum" sz="quarter" idx="12"/>
          </p:nvPr>
        </p:nvSpPr>
        <p:spPr/>
        <p:txBody>
          <a:bodyPr/>
          <a:lstStyle/>
          <a:p>
            <a:pPr>
              <a:defRPr/>
            </a:pPr>
            <a:fld id="{059D972F-01C4-44EB-999E-92EB8835F0BB}" type="slidenum">
              <a:rPr lang="en-US" smtClean="0"/>
              <a:pPr>
                <a:defRPr/>
              </a:pPr>
              <a:t>10</a:t>
            </a:fld>
            <a:endParaRPr lang="en-US"/>
          </a:p>
        </p:txBody>
      </p:sp>
    </p:spTree>
    <p:extLst>
      <p:ext uri="{BB962C8B-B14F-4D97-AF65-F5344CB8AC3E}">
        <p14:creationId xmlns:p14="http://schemas.microsoft.com/office/powerpoint/2010/main" val="2714180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dirty="0" smtClean="0"/>
              <a:t>29/10</a:t>
            </a:r>
            <a:r>
              <a:rPr lang="ro-RO" dirty="0" smtClean="0"/>
              <a:t>/2015; </a:t>
            </a:r>
            <a:r>
              <a:rPr lang="en-US" dirty="0" smtClean="0"/>
              <a:t>Namur, </a:t>
            </a:r>
            <a:r>
              <a:rPr lang="en-US" dirty="0" err="1" smtClean="0"/>
              <a:t>Belgique</a:t>
            </a:r>
            <a:endParaRPr lang="en-US" dirty="0"/>
          </a:p>
        </p:txBody>
      </p:sp>
      <p:sp>
        <p:nvSpPr>
          <p:cNvPr id="5" name="Footer Placeholder 4"/>
          <p:cNvSpPr>
            <a:spLocks noGrp="1"/>
          </p:cNvSpPr>
          <p:nvPr>
            <p:ph type="ftr" sz="quarter" idx="11"/>
          </p:nvPr>
        </p:nvSpPr>
        <p:spPr/>
        <p:txBody>
          <a:bodyPr/>
          <a:lstStyle/>
          <a:p>
            <a:pPr>
              <a:defRPr/>
            </a:pPr>
            <a:r>
              <a:rPr lang="en-US" smtClean="0"/>
              <a:t>S. Toma; G &amp; D Chirlesan; www.gie.ro</a:t>
            </a:r>
            <a:endParaRPr lang="en-US"/>
          </a:p>
        </p:txBody>
      </p:sp>
      <p:sp>
        <p:nvSpPr>
          <p:cNvPr id="6" name="Slide Number Placeholder 5"/>
          <p:cNvSpPr>
            <a:spLocks noGrp="1"/>
          </p:cNvSpPr>
          <p:nvPr>
            <p:ph type="sldNum" sz="quarter" idx="12"/>
          </p:nvPr>
        </p:nvSpPr>
        <p:spPr/>
        <p:txBody>
          <a:bodyPr/>
          <a:lstStyle/>
          <a:p>
            <a:pPr>
              <a:defRPr/>
            </a:pPr>
            <a:fld id="{9B79BDAD-C1A3-4EE9-80BE-06E67C08C170}" type="slidenum">
              <a:rPr lang="en-US"/>
              <a:pPr>
                <a:defRPr/>
              </a:pPr>
              <a:t>11</a:t>
            </a:fld>
            <a:endParaRPr lang="en-US"/>
          </a:p>
        </p:txBody>
      </p:sp>
      <p:pic>
        <p:nvPicPr>
          <p:cNvPr id="3074" name="Picture 2" descr="http://le-manager-urbain.com/wp-content/uploads/2013/09/Merci.jp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57400" y="1447800"/>
            <a:ext cx="6449282" cy="357063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G:\Programe Internationale\LdV ToI - SFC - GIE - cu Myriam Colot\Logo OPC-SFC.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842" y="2667000"/>
            <a:ext cx="1803362" cy="237489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lstStyle/>
          <a:p>
            <a:r>
              <a:rPr lang="fr-FR" dirty="0" smtClean="0"/>
              <a:t>EQF – CEC en bref </a:t>
            </a:r>
            <a:endParaRPr lang="ro-RO" dirty="0"/>
          </a:p>
        </p:txBody>
      </p:sp>
      <p:sp>
        <p:nvSpPr>
          <p:cNvPr id="3" name="Content Placeholder 2"/>
          <p:cNvSpPr>
            <a:spLocks noGrp="1"/>
          </p:cNvSpPr>
          <p:nvPr>
            <p:ph idx="1"/>
          </p:nvPr>
        </p:nvSpPr>
        <p:spPr>
          <a:xfrm>
            <a:off x="457200" y="1752600"/>
            <a:ext cx="8229600" cy="1600199"/>
          </a:xfrm>
        </p:spPr>
        <p:txBody>
          <a:bodyPr>
            <a:normAutofit/>
          </a:bodyPr>
          <a:lstStyle/>
          <a:p>
            <a:r>
              <a:rPr lang="fr-FR" dirty="0" smtClean="0"/>
              <a:t>EQF-CEC: référentiel européen commun - </a:t>
            </a:r>
            <a:r>
              <a:rPr lang="fr-FR" b="1" dirty="0" smtClean="0"/>
              <a:t>huit niveaux de référence</a:t>
            </a:r>
            <a:r>
              <a:rPr lang="en-US" dirty="0" smtClean="0"/>
              <a:t> </a:t>
            </a:r>
            <a:r>
              <a:rPr lang="fr-FR" dirty="0" smtClean="0"/>
              <a:t>décrits en termes de </a:t>
            </a:r>
            <a:r>
              <a:rPr lang="fr-FR" b="1" dirty="0" smtClean="0"/>
              <a:t>résultats d'apprentissage</a:t>
            </a:r>
          </a:p>
        </p:txBody>
      </p:sp>
      <p:sp>
        <p:nvSpPr>
          <p:cNvPr id="4" name="Date Placeholder 3"/>
          <p:cNvSpPr>
            <a:spLocks noGrp="1"/>
          </p:cNvSpPr>
          <p:nvPr>
            <p:ph type="dt" sz="half" idx="10"/>
          </p:nvPr>
        </p:nvSpPr>
        <p:spPr/>
        <p:txBody>
          <a:bodyPr/>
          <a:lstStyle/>
          <a:p>
            <a:pPr>
              <a:defRPr/>
            </a:pPr>
            <a:r>
              <a:rPr lang="en-US" dirty="0" smtClean="0"/>
              <a:t>29/10</a:t>
            </a:r>
            <a:r>
              <a:rPr lang="ro-RO" dirty="0" smtClean="0"/>
              <a:t>/2015; </a:t>
            </a:r>
            <a:r>
              <a:rPr lang="en-US" dirty="0" smtClean="0"/>
              <a:t>Namur, </a:t>
            </a:r>
            <a:r>
              <a:rPr lang="en-US" dirty="0" err="1" smtClean="0"/>
              <a:t>Belgique</a:t>
            </a:r>
            <a:endParaRPr lang="en-US" dirty="0"/>
          </a:p>
        </p:txBody>
      </p:sp>
      <p:sp>
        <p:nvSpPr>
          <p:cNvPr id="5" name="Footer Placeholder 4"/>
          <p:cNvSpPr>
            <a:spLocks noGrp="1"/>
          </p:cNvSpPr>
          <p:nvPr>
            <p:ph type="ftr" sz="quarter" idx="11"/>
          </p:nvPr>
        </p:nvSpPr>
        <p:spPr/>
        <p:txBody>
          <a:bodyPr/>
          <a:lstStyle/>
          <a:p>
            <a:pPr>
              <a:defRPr/>
            </a:pPr>
            <a:r>
              <a:rPr lang="en-US" smtClean="0"/>
              <a:t>S. Toma; G &amp; D Chirlesan; www.gie.ro</a:t>
            </a:r>
            <a:endParaRPr lang="en-US"/>
          </a:p>
        </p:txBody>
      </p:sp>
      <p:sp>
        <p:nvSpPr>
          <p:cNvPr id="6" name="Slide Number Placeholder 5"/>
          <p:cNvSpPr>
            <a:spLocks noGrp="1"/>
          </p:cNvSpPr>
          <p:nvPr>
            <p:ph type="sldNum" sz="quarter" idx="12"/>
          </p:nvPr>
        </p:nvSpPr>
        <p:spPr/>
        <p:txBody>
          <a:bodyPr/>
          <a:lstStyle/>
          <a:p>
            <a:pPr>
              <a:defRPr/>
            </a:pPr>
            <a:fld id="{059D972F-01C4-44EB-999E-92EB8835F0BB}" type="slidenum">
              <a:rPr lang="en-US" smtClean="0"/>
              <a:pPr>
                <a:defRPr/>
              </a:pPr>
              <a:t>2</a:t>
            </a:fld>
            <a:endParaRPr lang="en-US"/>
          </a:p>
        </p:txBody>
      </p:sp>
      <p:sp>
        <p:nvSpPr>
          <p:cNvPr id="7" name="Title 1"/>
          <p:cNvSpPr txBox="1">
            <a:spLocks/>
          </p:cNvSpPr>
          <p:nvPr/>
        </p:nvSpPr>
        <p:spPr>
          <a:xfrm>
            <a:off x="457200" y="3429000"/>
            <a:ext cx="8229600" cy="685800"/>
          </a:xfrm>
          <a:prstGeom prst="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p:spPr>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rtl="0" eaLnBrk="0" fontAlgn="base" hangingPunct="0">
              <a:spcBef>
                <a:spcPct val="0"/>
              </a:spcBef>
              <a:spcAft>
                <a:spcPct val="0"/>
              </a:spcAft>
              <a:defRPr sz="32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ctr" rtl="0" eaLnBrk="0" fontAlgn="base" hangingPunct="0">
              <a:spcBef>
                <a:spcPct val="0"/>
              </a:spcBef>
              <a:spcAft>
                <a:spcPct val="0"/>
              </a:spcAft>
              <a:defRPr sz="4400" b="1">
                <a:solidFill>
                  <a:srgbClr val="FFFFFF"/>
                </a:solidFill>
                <a:latin typeface="Calibri" pitchFamily="34" charset="0"/>
              </a:defRPr>
            </a:lvl2pPr>
            <a:lvl3pPr algn="ctr" rtl="0" eaLnBrk="0" fontAlgn="base" hangingPunct="0">
              <a:spcBef>
                <a:spcPct val="0"/>
              </a:spcBef>
              <a:spcAft>
                <a:spcPct val="0"/>
              </a:spcAft>
              <a:defRPr sz="4400" b="1">
                <a:solidFill>
                  <a:srgbClr val="FFFFFF"/>
                </a:solidFill>
                <a:latin typeface="Calibri" pitchFamily="34" charset="0"/>
              </a:defRPr>
            </a:lvl3pPr>
            <a:lvl4pPr algn="ctr" rtl="0" eaLnBrk="0" fontAlgn="base" hangingPunct="0">
              <a:spcBef>
                <a:spcPct val="0"/>
              </a:spcBef>
              <a:spcAft>
                <a:spcPct val="0"/>
              </a:spcAft>
              <a:defRPr sz="4400" b="1">
                <a:solidFill>
                  <a:srgbClr val="FFFFFF"/>
                </a:solidFill>
                <a:latin typeface="Calibri" pitchFamily="34" charset="0"/>
              </a:defRPr>
            </a:lvl4pPr>
            <a:lvl5pPr algn="ctr" rtl="0" eaLnBrk="0" fontAlgn="base" hangingPunct="0">
              <a:spcBef>
                <a:spcPct val="0"/>
              </a:spcBef>
              <a:spcAft>
                <a:spcPct val="0"/>
              </a:spcAft>
              <a:defRPr sz="4400" b="1">
                <a:solidFill>
                  <a:srgbClr val="FFFFFF"/>
                </a:solidFill>
                <a:latin typeface="Calibri" pitchFamily="34" charset="0"/>
              </a:defRPr>
            </a:lvl5pPr>
            <a:lvl6pPr marL="457200" algn="ctr" rtl="0" fontAlgn="base">
              <a:spcBef>
                <a:spcPct val="0"/>
              </a:spcBef>
              <a:spcAft>
                <a:spcPct val="0"/>
              </a:spcAft>
              <a:defRPr sz="4400" b="1">
                <a:solidFill>
                  <a:srgbClr val="FFFFFF"/>
                </a:solidFill>
                <a:latin typeface="Calibri" pitchFamily="34" charset="0"/>
              </a:defRPr>
            </a:lvl6pPr>
            <a:lvl7pPr marL="914400" algn="ctr" rtl="0" fontAlgn="base">
              <a:spcBef>
                <a:spcPct val="0"/>
              </a:spcBef>
              <a:spcAft>
                <a:spcPct val="0"/>
              </a:spcAft>
              <a:defRPr sz="4400" b="1">
                <a:solidFill>
                  <a:srgbClr val="FFFFFF"/>
                </a:solidFill>
                <a:latin typeface="Calibri" pitchFamily="34" charset="0"/>
              </a:defRPr>
            </a:lvl7pPr>
            <a:lvl8pPr marL="1371600" algn="ctr" rtl="0" fontAlgn="base">
              <a:spcBef>
                <a:spcPct val="0"/>
              </a:spcBef>
              <a:spcAft>
                <a:spcPct val="0"/>
              </a:spcAft>
              <a:defRPr sz="4400" b="1">
                <a:solidFill>
                  <a:srgbClr val="FFFFFF"/>
                </a:solidFill>
                <a:latin typeface="Calibri" pitchFamily="34" charset="0"/>
              </a:defRPr>
            </a:lvl8pPr>
            <a:lvl9pPr marL="1828800" algn="ctr" rtl="0" fontAlgn="base">
              <a:spcBef>
                <a:spcPct val="0"/>
              </a:spcBef>
              <a:spcAft>
                <a:spcPct val="0"/>
              </a:spcAft>
              <a:defRPr sz="4400" b="1">
                <a:solidFill>
                  <a:srgbClr val="FFFFFF"/>
                </a:solidFill>
                <a:latin typeface="Calibri" pitchFamily="34" charset="0"/>
              </a:defRPr>
            </a:lvl9pPr>
          </a:lstStyle>
          <a:p>
            <a:r>
              <a:rPr lang="fr-FR" dirty="0" smtClean="0"/>
              <a:t>Résultat d'apprentissage</a:t>
            </a:r>
            <a:endParaRPr lang="ro-RO" dirty="0">
              <a:effectLst/>
            </a:endParaRPr>
          </a:p>
        </p:txBody>
      </p:sp>
      <p:sp>
        <p:nvSpPr>
          <p:cNvPr id="8" name="Content Placeholder 2"/>
          <p:cNvSpPr txBox="1">
            <a:spLocks/>
          </p:cNvSpPr>
          <p:nvPr/>
        </p:nvSpPr>
        <p:spPr>
          <a:xfrm>
            <a:off x="457200" y="4191000"/>
            <a:ext cx="8229600" cy="1752600"/>
          </a:xfrm>
          <a:prstGeom prst="rect">
            <a:avLst/>
          </a:prstGeom>
          <a:solidFill>
            <a:schemeClr val="lt1"/>
          </a:solidFill>
          <a:ln w="25400" cap="flat" cmpd="sng" algn="ctr">
            <a:solidFill>
              <a:schemeClr val="accent1"/>
            </a:solidFill>
            <a:prstDash val="solid"/>
          </a:ln>
          <a:effectLst/>
        </p:spPr>
        <p:txBody>
          <a:bodyPr vert="horz" lIns="91440" tIns="45720" rIns="91440" bIns="45720" rtlCol="0">
            <a:normAutofit fontScale="92500" lnSpcReduction="10000"/>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fr-FR" b="1" dirty="0" smtClean="0"/>
              <a:t>Résultat d'apprentissage</a:t>
            </a:r>
            <a:r>
              <a:rPr lang="fr-FR" dirty="0" smtClean="0"/>
              <a:t> </a:t>
            </a:r>
            <a:r>
              <a:rPr lang="fr-FR" dirty="0" smtClean="0">
                <a:sym typeface="Wingdings" pitchFamily="2" charset="2"/>
              </a:rPr>
              <a:t> </a:t>
            </a:r>
            <a:r>
              <a:rPr lang="fr-FR" dirty="0" smtClean="0"/>
              <a:t>une déclaration de ce qu'un apprenant sait, comprend et est capable de réaliser au terme d'un processus d'apprentissage</a:t>
            </a:r>
            <a:endParaRPr lang="ro-RO" dirty="0"/>
          </a:p>
        </p:txBody>
      </p:sp>
    </p:spTree>
    <p:extLst>
      <p:ext uri="{BB962C8B-B14F-4D97-AF65-F5344CB8AC3E}">
        <p14:creationId xmlns:p14="http://schemas.microsoft.com/office/powerpoint/2010/main" val="603220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lstStyle/>
          <a:p>
            <a:r>
              <a:rPr lang="fr-FR" dirty="0" smtClean="0"/>
              <a:t>RÉSULTATS D'APPRENTISSAGE</a:t>
            </a:r>
            <a:endParaRPr lang="ro-RO" dirty="0">
              <a:effectLst/>
            </a:endParaRPr>
          </a:p>
        </p:txBody>
      </p:sp>
      <p:sp>
        <p:nvSpPr>
          <p:cNvPr id="3" name="Content Placeholder 2"/>
          <p:cNvSpPr>
            <a:spLocks noGrp="1"/>
          </p:cNvSpPr>
          <p:nvPr>
            <p:ph idx="1"/>
          </p:nvPr>
        </p:nvSpPr>
        <p:spPr>
          <a:xfrm>
            <a:off x="457200" y="1752600"/>
            <a:ext cx="8229600" cy="4191001"/>
          </a:xfrm>
        </p:spPr>
        <p:txBody>
          <a:bodyPr>
            <a:normAutofit fontScale="77500" lnSpcReduction="20000"/>
          </a:bodyPr>
          <a:lstStyle/>
          <a:p>
            <a:r>
              <a:rPr lang="fr-FR" dirty="0" smtClean="0"/>
              <a:t>Trois catégories:</a:t>
            </a:r>
          </a:p>
          <a:p>
            <a:pPr>
              <a:buNone/>
            </a:pPr>
            <a:endParaRPr lang="fr-FR" dirty="0" smtClean="0"/>
          </a:p>
          <a:p>
            <a:pPr lvl="1">
              <a:buFont typeface="Wingdings" pitchFamily="2" charset="2"/>
              <a:buChar char="Ø"/>
            </a:pPr>
            <a:r>
              <a:rPr lang="fr-FR" sz="4300" b="1" dirty="0" smtClean="0">
                <a:solidFill>
                  <a:srgbClr val="FF0000"/>
                </a:solidFill>
                <a:effectLst>
                  <a:outerShdw blurRad="38100" dist="38100" dir="2700000" algn="tl">
                    <a:srgbClr val="000000">
                      <a:alpha val="43137"/>
                    </a:srgbClr>
                  </a:outerShdw>
                </a:effectLst>
              </a:rPr>
              <a:t> savoirs </a:t>
            </a:r>
          </a:p>
          <a:p>
            <a:pPr lvl="1">
              <a:buFont typeface="Wingdings" pitchFamily="2" charset="2"/>
              <a:buChar char="Ø"/>
            </a:pPr>
            <a:r>
              <a:rPr lang="fr-FR" sz="4300" b="1" dirty="0">
                <a:solidFill>
                  <a:srgbClr val="FF0000"/>
                </a:solidFill>
                <a:effectLst>
                  <a:outerShdw blurRad="38100" dist="38100" dir="2700000" algn="tl">
                    <a:srgbClr val="000000">
                      <a:alpha val="43137"/>
                    </a:srgbClr>
                  </a:outerShdw>
                </a:effectLst>
              </a:rPr>
              <a:t> </a:t>
            </a:r>
            <a:r>
              <a:rPr lang="fr-FR" sz="4300" b="1" dirty="0" smtClean="0">
                <a:solidFill>
                  <a:srgbClr val="FF0000"/>
                </a:solidFill>
                <a:effectLst>
                  <a:outerShdw blurRad="38100" dist="38100" dir="2700000" algn="tl">
                    <a:srgbClr val="000000">
                      <a:alpha val="43137"/>
                    </a:srgbClr>
                  </a:outerShdw>
                </a:effectLst>
              </a:rPr>
              <a:t>aptitudes (savoir-faire) </a:t>
            </a:r>
          </a:p>
          <a:p>
            <a:pPr lvl="1">
              <a:buFont typeface="Wingdings" pitchFamily="2" charset="2"/>
              <a:buChar char="Ø"/>
            </a:pPr>
            <a:r>
              <a:rPr lang="fr-FR" sz="4300" b="1" dirty="0">
                <a:solidFill>
                  <a:srgbClr val="FF0000"/>
                </a:solidFill>
                <a:effectLst>
                  <a:outerShdw blurRad="38100" dist="38100" dir="2700000" algn="tl">
                    <a:srgbClr val="000000">
                      <a:alpha val="43137"/>
                    </a:srgbClr>
                  </a:outerShdw>
                </a:effectLst>
              </a:rPr>
              <a:t> </a:t>
            </a:r>
            <a:r>
              <a:rPr lang="fr-FR" sz="4300" b="1" dirty="0" smtClean="0">
                <a:solidFill>
                  <a:srgbClr val="FF0000"/>
                </a:solidFill>
                <a:effectLst>
                  <a:outerShdw blurRad="38100" dist="38100" dir="2700000" algn="tl">
                    <a:srgbClr val="000000">
                      <a:alpha val="43137"/>
                    </a:srgbClr>
                  </a:outerShdw>
                </a:effectLst>
              </a:rPr>
              <a:t>compétences</a:t>
            </a:r>
          </a:p>
          <a:p>
            <a:endParaRPr lang="fr-FR" dirty="0" smtClean="0"/>
          </a:p>
          <a:p>
            <a:r>
              <a:rPr lang="fr-FR" b="1" dirty="0" smtClean="0">
                <a:solidFill>
                  <a:srgbClr val="FF0000"/>
                </a:solidFill>
                <a:effectLst>
                  <a:outerShdw blurRad="38100" dist="38100" dir="2700000" algn="tl">
                    <a:srgbClr val="000000">
                      <a:alpha val="43137"/>
                    </a:srgbClr>
                  </a:outerShdw>
                </a:effectLst>
              </a:rPr>
              <a:t>Qualification:</a:t>
            </a:r>
            <a:r>
              <a:rPr lang="fr-FR" dirty="0" smtClean="0"/>
              <a:t> un large éventail de résultats, y compris des connaissances théoriques, des compétences pratiques et techniques, des compétences sociales et/ou la capacité à travailler avec les autres</a:t>
            </a:r>
            <a:endParaRPr lang="en-US" dirty="0"/>
          </a:p>
        </p:txBody>
      </p:sp>
      <p:sp>
        <p:nvSpPr>
          <p:cNvPr id="4" name="Date Placeholder 3"/>
          <p:cNvSpPr>
            <a:spLocks noGrp="1"/>
          </p:cNvSpPr>
          <p:nvPr>
            <p:ph type="dt" sz="half" idx="10"/>
          </p:nvPr>
        </p:nvSpPr>
        <p:spPr/>
        <p:txBody>
          <a:bodyPr/>
          <a:lstStyle/>
          <a:p>
            <a:pPr>
              <a:defRPr/>
            </a:pPr>
            <a:r>
              <a:rPr lang="en-US" dirty="0" smtClean="0"/>
              <a:t>29/10</a:t>
            </a:r>
            <a:r>
              <a:rPr lang="ro-RO" dirty="0" smtClean="0"/>
              <a:t>/2015; </a:t>
            </a:r>
            <a:r>
              <a:rPr lang="en-US" dirty="0" smtClean="0"/>
              <a:t>Namur, </a:t>
            </a:r>
            <a:r>
              <a:rPr lang="en-US" dirty="0" err="1" smtClean="0"/>
              <a:t>Belgique</a:t>
            </a:r>
            <a:endParaRPr lang="en-US" dirty="0"/>
          </a:p>
        </p:txBody>
      </p:sp>
      <p:sp>
        <p:nvSpPr>
          <p:cNvPr id="5" name="Footer Placeholder 4"/>
          <p:cNvSpPr>
            <a:spLocks noGrp="1"/>
          </p:cNvSpPr>
          <p:nvPr>
            <p:ph type="ftr" sz="quarter" idx="11"/>
          </p:nvPr>
        </p:nvSpPr>
        <p:spPr/>
        <p:txBody>
          <a:bodyPr/>
          <a:lstStyle/>
          <a:p>
            <a:pPr>
              <a:defRPr/>
            </a:pPr>
            <a:r>
              <a:rPr lang="en-US" smtClean="0"/>
              <a:t>S. Toma; G &amp; D Chirlesan; www.gie.ro</a:t>
            </a:r>
            <a:endParaRPr lang="en-US"/>
          </a:p>
        </p:txBody>
      </p:sp>
      <p:sp>
        <p:nvSpPr>
          <p:cNvPr id="6" name="Slide Number Placeholder 5"/>
          <p:cNvSpPr>
            <a:spLocks noGrp="1"/>
          </p:cNvSpPr>
          <p:nvPr>
            <p:ph type="sldNum" sz="quarter" idx="12"/>
          </p:nvPr>
        </p:nvSpPr>
        <p:spPr/>
        <p:txBody>
          <a:bodyPr/>
          <a:lstStyle/>
          <a:p>
            <a:pPr>
              <a:defRPr/>
            </a:pPr>
            <a:fld id="{059D972F-01C4-44EB-999E-92EB8835F0BB}" type="slidenum">
              <a:rPr lang="en-US" smtClean="0"/>
              <a:pPr>
                <a:defRPr/>
              </a:pPr>
              <a:t>3</a:t>
            </a:fld>
            <a:endParaRPr lang="en-US"/>
          </a:p>
        </p:txBody>
      </p:sp>
    </p:spTree>
    <p:extLst>
      <p:ext uri="{BB962C8B-B14F-4D97-AF65-F5344CB8AC3E}">
        <p14:creationId xmlns:p14="http://schemas.microsoft.com/office/powerpoint/2010/main" val="437146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fontScale="90000"/>
          </a:bodyPr>
          <a:lstStyle/>
          <a:p>
            <a:r>
              <a:rPr lang="fr-FR" dirty="0" smtClean="0"/>
              <a:t>Descripteurs définissant les niveaux du EQF / CEC</a:t>
            </a:r>
            <a:endParaRPr lang="en-US" dirty="0"/>
          </a:p>
        </p:txBody>
      </p:sp>
      <p:sp>
        <p:nvSpPr>
          <p:cNvPr id="3" name="Content Placeholder 2"/>
          <p:cNvSpPr>
            <a:spLocks noGrp="1"/>
          </p:cNvSpPr>
          <p:nvPr>
            <p:ph idx="1"/>
          </p:nvPr>
        </p:nvSpPr>
        <p:spPr>
          <a:xfrm>
            <a:off x="457200" y="1752600"/>
            <a:ext cx="3962400" cy="4191001"/>
          </a:xfrm>
        </p:spPr>
        <p:txBody>
          <a:bodyPr>
            <a:normAutofit fontScale="92500"/>
          </a:bodyPr>
          <a:lstStyle/>
          <a:p>
            <a:r>
              <a:rPr lang="fr-FR" sz="2800" dirty="0" smtClean="0"/>
              <a:t>Chacun des huit niveaux est défini par un ensemble de descripteurs indiquant quels sont les acquis de l’éducation et de la formation attendus d’une certification de ce niveau, quel que soit le système de certification</a:t>
            </a:r>
          </a:p>
          <a:p>
            <a:endParaRPr lang="ro-RO" sz="2800" dirty="0"/>
          </a:p>
        </p:txBody>
      </p:sp>
      <p:sp>
        <p:nvSpPr>
          <p:cNvPr id="4" name="Date Placeholder 3"/>
          <p:cNvSpPr>
            <a:spLocks noGrp="1"/>
          </p:cNvSpPr>
          <p:nvPr>
            <p:ph type="dt" sz="half" idx="10"/>
          </p:nvPr>
        </p:nvSpPr>
        <p:spPr/>
        <p:txBody>
          <a:bodyPr/>
          <a:lstStyle/>
          <a:p>
            <a:pPr>
              <a:defRPr/>
            </a:pPr>
            <a:r>
              <a:rPr lang="en-US" dirty="0" smtClean="0"/>
              <a:t>29/10</a:t>
            </a:r>
            <a:r>
              <a:rPr lang="ro-RO" dirty="0" smtClean="0"/>
              <a:t>/2015; </a:t>
            </a:r>
            <a:r>
              <a:rPr lang="en-US" dirty="0" smtClean="0"/>
              <a:t>Namur, </a:t>
            </a:r>
            <a:r>
              <a:rPr lang="en-US" dirty="0" err="1" smtClean="0"/>
              <a:t>Belgique</a:t>
            </a:r>
            <a:endParaRPr lang="en-US" dirty="0"/>
          </a:p>
        </p:txBody>
      </p:sp>
      <p:sp>
        <p:nvSpPr>
          <p:cNvPr id="5" name="Footer Placeholder 4"/>
          <p:cNvSpPr>
            <a:spLocks noGrp="1"/>
          </p:cNvSpPr>
          <p:nvPr>
            <p:ph type="ftr" sz="quarter" idx="11"/>
          </p:nvPr>
        </p:nvSpPr>
        <p:spPr/>
        <p:txBody>
          <a:bodyPr/>
          <a:lstStyle/>
          <a:p>
            <a:pPr>
              <a:defRPr/>
            </a:pPr>
            <a:r>
              <a:rPr lang="en-US" smtClean="0"/>
              <a:t>S. Toma; G &amp; D Chirlesan; www.gie.ro</a:t>
            </a:r>
            <a:endParaRPr lang="en-US"/>
          </a:p>
        </p:txBody>
      </p:sp>
      <p:sp>
        <p:nvSpPr>
          <p:cNvPr id="6" name="Slide Number Placeholder 5"/>
          <p:cNvSpPr>
            <a:spLocks noGrp="1"/>
          </p:cNvSpPr>
          <p:nvPr>
            <p:ph type="sldNum" sz="quarter" idx="12"/>
          </p:nvPr>
        </p:nvSpPr>
        <p:spPr/>
        <p:txBody>
          <a:bodyPr/>
          <a:lstStyle/>
          <a:p>
            <a:pPr>
              <a:defRPr/>
            </a:pPr>
            <a:fld id="{059D972F-01C4-44EB-999E-92EB8835F0BB}" type="slidenum">
              <a:rPr lang="en-US" smtClean="0"/>
              <a:pPr>
                <a:defRPr/>
              </a:pPr>
              <a:t>4</a:t>
            </a:fld>
            <a:endParaRPr lang="en-US"/>
          </a:p>
        </p:txBody>
      </p:sp>
      <p:graphicFrame>
        <p:nvGraphicFramePr>
          <p:cNvPr id="7" name="Table 6"/>
          <p:cNvGraphicFramePr>
            <a:graphicFrameLocks noGrp="1"/>
          </p:cNvGraphicFramePr>
          <p:nvPr/>
        </p:nvGraphicFramePr>
        <p:xfrm>
          <a:off x="4495800" y="1752600"/>
          <a:ext cx="4191000" cy="4151360"/>
        </p:xfrm>
        <a:graphic>
          <a:graphicData uri="http://schemas.openxmlformats.org/drawingml/2006/table">
            <a:tbl>
              <a:tblPr firstRow="1" bandRow="1">
                <a:effectLst>
                  <a:outerShdw blurRad="50800" dist="38100" dir="18900000" algn="bl" rotWithShape="0">
                    <a:prstClr val="black">
                      <a:alpha val="40000"/>
                    </a:prstClr>
                  </a:outerShdw>
                </a:effectLst>
                <a:tableStyleId>{5C22544A-7EE6-4342-B048-85BDC9FD1C3A}</a:tableStyleId>
              </a:tblPr>
              <a:tblGrid>
                <a:gridCol w="1143000"/>
                <a:gridCol w="914400"/>
                <a:gridCol w="1143000"/>
                <a:gridCol w="990600"/>
              </a:tblGrid>
              <a:tr h="1152160">
                <a:tc>
                  <a:txBody>
                    <a:bodyPr/>
                    <a:lstStyle/>
                    <a:p>
                      <a:pPr algn="r"/>
                      <a:r>
                        <a:rPr lang="fr-FR" noProof="0" dirty="0" smtClean="0"/>
                        <a:t>Catégorie</a:t>
                      </a:r>
                    </a:p>
                    <a:p>
                      <a:pPr algn="l"/>
                      <a:endParaRPr lang="fr-FR" noProof="0" dirty="0" smtClean="0"/>
                    </a:p>
                    <a:p>
                      <a:pPr algn="l"/>
                      <a:endParaRPr lang="fr-FR" noProof="0" dirty="0" smtClean="0"/>
                    </a:p>
                    <a:p>
                      <a:pPr algn="l"/>
                      <a:r>
                        <a:rPr lang="fr-FR" noProof="0" dirty="0" smtClean="0"/>
                        <a:t>Niveau</a:t>
                      </a:r>
                    </a:p>
                  </a:txBody>
                  <a:tcPr>
                    <a:cell3D prstMaterial="dkEdge">
                      <a:bevel/>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noProof="0" dirty="0" smtClean="0"/>
                        <a:t>Savoirs</a:t>
                      </a:r>
                    </a:p>
                    <a:p>
                      <a:pPr marL="0" marR="0" indent="0" algn="ctr" defTabSz="914400" rtl="0" eaLnBrk="1" fontAlgn="auto" latinLnBrk="0" hangingPunct="1">
                        <a:lnSpc>
                          <a:spcPct val="100000"/>
                        </a:lnSpc>
                        <a:spcBef>
                          <a:spcPts val="0"/>
                        </a:spcBef>
                        <a:spcAft>
                          <a:spcPts val="0"/>
                        </a:spcAft>
                        <a:buClrTx/>
                        <a:buSzTx/>
                        <a:buFontTx/>
                        <a:buNone/>
                        <a:tabLst/>
                        <a:defRPr/>
                      </a:pPr>
                      <a:endParaRPr lang="fr-FR" noProof="0"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fr-FR" noProof="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fr-FR" b="1" cap="none" spc="50" noProof="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K</a:t>
                      </a:r>
                      <a:endParaRPr lang="fr-FR" b="1" cap="none" spc="50" noProof="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a:txBody>
                  <a:tcPr>
                    <a:cell3D prstMaterial="dkEdge">
                      <a:bevel/>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noProof="0" dirty="0" smtClean="0"/>
                        <a:t>Aptitudes (savoir-faire) </a:t>
                      </a:r>
                    </a:p>
                    <a:p>
                      <a:pPr marL="0" marR="0" indent="0" algn="ctr" defTabSz="914400" rtl="0" eaLnBrk="1" fontAlgn="auto" latinLnBrk="0" hangingPunct="1">
                        <a:lnSpc>
                          <a:spcPct val="100000"/>
                        </a:lnSpc>
                        <a:spcBef>
                          <a:spcPts val="0"/>
                        </a:spcBef>
                        <a:spcAft>
                          <a:spcPts val="0"/>
                        </a:spcAft>
                        <a:buClrTx/>
                        <a:buSzTx/>
                        <a:buFontTx/>
                        <a:buNone/>
                        <a:tabLst/>
                        <a:defRPr/>
                      </a:pPr>
                      <a:r>
                        <a:rPr lang="fr-FR" b="1" cap="none" spc="50" noProof="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S</a:t>
                      </a:r>
                      <a:endParaRPr lang="fr-FR" b="1" cap="none" spc="50" noProof="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a:txBody>
                  <a:tcPr>
                    <a:cell3D prstMaterial="dkEdge">
                      <a:bevel/>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noProof="0" dirty="0" err="1" smtClean="0"/>
                        <a:t>Compé-tences</a:t>
                      </a:r>
                      <a:endParaRPr lang="fr-FR" noProof="0"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fr-FR" noProof="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fr-FR" b="1" cap="none" spc="50" noProof="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C</a:t>
                      </a:r>
                      <a:endParaRPr lang="fr-FR" b="1" cap="none" spc="50" noProof="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a:txBody>
                  <a:tcPr>
                    <a:cell3D prstMaterial="dkEdge">
                      <a:bevel/>
                      <a:lightRig rig="flood" dir="t"/>
                    </a:cell3D>
                  </a:tcPr>
                </a:tc>
              </a:tr>
              <a:tr h="370330">
                <a:tc>
                  <a:txBody>
                    <a:bodyPr/>
                    <a:lstStyle/>
                    <a:p>
                      <a:r>
                        <a:rPr lang="fr-FR" noProof="0" dirty="0" smtClean="0"/>
                        <a:t>EQF 1</a:t>
                      </a:r>
                      <a:endParaRPr lang="fr-FR" noProof="0" dirty="0"/>
                    </a:p>
                  </a:txBody>
                  <a:tcPr>
                    <a:cell3D prstMaterial="dkEdge">
                      <a:bevel/>
                      <a:lightRig rig="flood" dir="t"/>
                    </a:cell3D>
                  </a:tcPr>
                </a:tc>
                <a:tc>
                  <a:txBody>
                    <a:bodyPr/>
                    <a:lstStyle/>
                    <a:p>
                      <a:pPr algn="ctr"/>
                      <a:r>
                        <a:rPr lang="fr-FR" noProof="0" dirty="0" smtClean="0"/>
                        <a:t>K1</a:t>
                      </a:r>
                      <a:endParaRPr lang="fr-FR" noProof="0" dirty="0"/>
                    </a:p>
                  </a:txBody>
                  <a:tcPr anchor="ctr">
                    <a:cell3D prstMaterial="dkEdge">
                      <a:bevel/>
                      <a:lightRig rig="flood" dir="t"/>
                    </a:cell3D>
                  </a:tcPr>
                </a:tc>
                <a:tc>
                  <a:txBody>
                    <a:bodyPr/>
                    <a:lstStyle/>
                    <a:p>
                      <a:pPr algn="ctr"/>
                      <a:r>
                        <a:rPr lang="fr-FR" noProof="0" dirty="0" smtClean="0"/>
                        <a:t>S1</a:t>
                      </a:r>
                      <a:endParaRPr lang="fr-FR" noProof="0" dirty="0"/>
                    </a:p>
                  </a:txBody>
                  <a:tcPr anchor="ctr">
                    <a:cell3D prstMaterial="dkEdge">
                      <a:bevel/>
                      <a:lightRig rig="flood" dir="t"/>
                    </a:cell3D>
                  </a:tcPr>
                </a:tc>
                <a:tc>
                  <a:txBody>
                    <a:bodyPr/>
                    <a:lstStyle/>
                    <a:p>
                      <a:pPr algn="ctr"/>
                      <a:r>
                        <a:rPr lang="fr-FR" noProof="0" dirty="0" smtClean="0"/>
                        <a:t>C1</a:t>
                      </a:r>
                      <a:endParaRPr lang="fr-FR" noProof="0" dirty="0"/>
                    </a:p>
                  </a:txBody>
                  <a:tcPr anchor="ctr">
                    <a:cell3D prstMaterial="dkEdge">
                      <a:bevel/>
                      <a:lightRig rig="flood" dir="t"/>
                    </a:cell3D>
                  </a:tcPr>
                </a:tc>
              </a:tr>
              <a:tr h="370330">
                <a:tc>
                  <a:txBody>
                    <a:bodyPr/>
                    <a:lstStyle/>
                    <a:p>
                      <a:r>
                        <a:rPr lang="fr-FR" noProof="0" dirty="0" smtClean="0"/>
                        <a:t>EQF 2</a:t>
                      </a:r>
                      <a:endParaRPr lang="fr-FR" noProof="0" dirty="0"/>
                    </a:p>
                  </a:txBody>
                  <a:tcPr>
                    <a:cell3D prstMaterial="dkEdge">
                      <a:bevel/>
                      <a:lightRig rig="flood" dir="t"/>
                    </a:cell3D>
                  </a:tcPr>
                </a:tc>
                <a:tc>
                  <a:txBody>
                    <a:bodyPr/>
                    <a:lstStyle/>
                    <a:p>
                      <a:pPr algn="ctr"/>
                      <a:r>
                        <a:rPr lang="fr-FR" noProof="0" dirty="0" smtClean="0"/>
                        <a:t>K2</a:t>
                      </a:r>
                      <a:endParaRPr lang="fr-FR" noProof="0" dirty="0"/>
                    </a:p>
                  </a:txBody>
                  <a:tcPr anchor="ctr">
                    <a:cell3D prstMaterial="dkEdge">
                      <a:bevel/>
                      <a:lightRig rig="flood" dir="t"/>
                    </a:cell3D>
                  </a:tcPr>
                </a:tc>
                <a:tc>
                  <a:txBody>
                    <a:bodyPr/>
                    <a:lstStyle/>
                    <a:p>
                      <a:pPr algn="ctr"/>
                      <a:r>
                        <a:rPr lang="fr-FR" noProof="0" dirty="0" smtClean="0"/>
                        <a:t>S2</a:t>
                      </a:r>
                      <a:endParaRPr lang="fr-FR" noProof="0" dirty="0"/>
                    </a:p>
                  </a:txBody>
                  <a:tcPr anchor="ctr">
                    <a:cell3D prstMaterial="dkEdge">
                      <a:bevel/>
                      <a:lightRig rig="flood" dir="t"/>
                    </a:cell3D>
                  </a:tcPr>
                </a:tc>
                <a:tc>
                  <a:txBody>
                    <a:bodyPr/>
                    <a:lstStyle/>
                    <a:p>
                      <a:pPr algn="ctr"/>
                      <a:r>
                        <a:rPr lang="fr-FR" noProof="0" dirty="0" smtClean="0"/>
                        <a:t>C2</a:t>
                      </a:r>
                      <a:endParaRPr lang="fr-FR" noProof="0" dirty="0"/>
                    </a:p>
                  </a:txBody>
                  <a:tcPr anchor="ctr">
                    <a:cell3D prstMaterial="dkEdge">
                      <a:bevel/>
                      <a:lightRig rig="flood" dir="t"/>
                    </a:cell3D>
                  </a:tcPr>
                </a:tc>
              </a:tr>
              <a:tr h="370330">
                <a:tc>
                  <a:txBody>
                    <a:bodyPr/>
                    <a:lstStyle/>
                    <a:p>
                      <a:r>
                        <a:rPr lang="fr-FR" noProof="0" dirty="0" smtClean="0"/>
                        <a:t>EQF 3</a:t>
                      </a:r>
                      <a:endParaRPr lang="fr-FR" noProof="0" dirty="0"/>
                    </a:p>
                  </a:txBody>
                  <a:tcPr>
                    <a:cell3D prstMaterial="dkEdge">
                      <a:bevel/>
                      <a:lightRig rig="flood" dir="t"/>
                    </a:cell3D>
                  </a:tcPr>
                </a:tc>
                <a:tc>
                  <a:txBody>
                    <a:bodyPr/>
                    <a:lstStyle/>
                    <a:p>
                      <a:pPr algn="ctr"/>
                      <a:r>
                        <a:rPr lang="fr-FR" noProof="0" dirty="0" smtClean="0"/>
                        <a:t>K3</a:t>
                      </a:r>
                      <a:endParaRPr lang="fr-FR" noProof="0" dirty="0"/>
                    </a:p>
                  </a:txBody>
                  <a:tcPr anchor="ctr">
                    <a:cell3D prstMaterial="dkEdge">
                      <a:bevel/>
                      <a:lightRig rig="flood" dir="t"/>
                    </a:cell3D>
                  </a:tcPr>
                </a:tc>
                <a:tc>
                  <a:txBody>
                    <a:bodyPr/>
                    <a:lstStyle/>
                    <a:p>
                      <a:pPr algn="ctr"/>
                      <a:r>
                        <a:rPr lang="fr-FR" noProof="0" dirty="0" smtClean="0"/>
                        <a:t>S3</a:t>
                      </a:r>
                      <a:endParaRPr lang="fr-FR" noProof="0" dirty="0"/>
                    </a:p>
                  </a:txBody>
                  <a:tcPr anchor="ctr">
                    <a:cell3D prstMaterial="dkEdge">
                      <a:bevel/>
                      <a:lightRig rig="flood" dir="t"/>
                    </a:cell3D>
                  </a:tcPr>
                </a:tc>
                <a:tc>
                  <a:txBody>
                    <a:bodyPr/>
                    <a:lstStyle/>
                    <a:p>
                      <a:pPr algn="ctr"/>
                      <a:r>
                        <a:rPr lang="fr-FR" noProof="0" dirty="0" smtClean="0"/>
                        <a:t>C3</a:t>
                      </a:r>
                      <a:endParaRPr lang="fr-FR" noProof="0" dirty="0"/>
                    </a:p>
                  </a:txBody>
                  <a:tcPr anchor="ctr">
                    <a:cell3D prstMaterial="dkEdge">
                      <a:bevel/>
                      <a:lightRig rig="flood" dir="t"/>
                    </a:cell3D>
                  </a:tcPr>
                </a:tc>
              </a:tr>
              <a:tr h="370330">
                <a:tc>
                  <a:txBody>
                    <a:bodyPr/>
                    <a:lstStyle/>
                    <a:p>
                      <a:r>
                        <a:rPr lang="fr-FR" noProof="0" dirty="0" smtClean="0"/>
                        <a:t>EQF 4</a:t>
                      </a:r>
                      <a:endParaRPr lang="fr-FR" noProof="0" dirty="0"/>
                    </a:p>
                  </a:txBody>
                  <a:tcPr>
                    <a:cell3D prstMaterial="dkEdge">
                      <a:bevel/>
                      <a:lightRig rig="flood" dir="t"/>
                    </a:cell3D>
                  </a:tcPr>
                </a:tc>
                <a:tc>
                  <a:txBody>
                    <a:bodyPr/>
                    <a:lstStyle/>
                    <a:p>
                      <a:pPr algn="ctr"/>
                      <a:r>
                        <a:rPr lang="fr-FR" noProof="0" dirty="0" smtClean="0"/>
                        <a:t>K4</a:t>
                      </a:r>
                      <a:endParaRPr lang="fr-FR" noProof="0" dirty="0"/>
                    </a:p>
                  </a:txBody>
                  <a:tcPr anchor="ctr">
                    <a:cell3D prstMaterial="dkEdge">
                      <a:bevel/>
                      <a:lightRig rig="flood" dir="t"/>
                    </a:cell3D>
                  </a:tcPr>
                </a:tc>
                <a:tc>
                  <a:txBody>
                    <a:bodyPr/>
                    <a:lstStyle/>
                    <a:p>
                      <a:pPr algn="ctr"/>
                      <a:r>
                        <a:rPr lang="fr-FR" noProof="0" dirty="0" smtClean="0"/>
                        <a:t>S4</a:t>
                      </a:r>
                      <a:endParaRPr lang="fr-FR" noProof="0" dirty="0"/>
                    </a:p>
                  </a:txBody>
                  <a:tcPr anchor="ctr">
                    <a:cell3D prstMaterial="dkEdge">
                      <a:bevel/>
                      <a:lightRig rig="flood" dir="t"/>
                    </a:cell3D>
                  </a:tcPr>
                </a:tc>
                <a:tc>
                  <a:txBody>
                    <a:bodyPr/>
                    <a:lstStyle/>
                    <a:p>
                      <a:pPr algn="ctr"/>
                      <a:r>
                        <a:rPr lang="fr-FR" noProof="0" dirty="0" smtClean="0"/>
                        <a:t>C4</a:t>
                      </a:r>
                      <a:endParaRPr lang="fr-FR" noProof="0" dirty="0"/>
                    </a:p>
                  </a:txBody>
                  <a:tcPr anchor="ctr">
                    <a:cell3D prstMaterial="dkEdge">
                      <a:bevel/>
                      <a:lightRig rig="flood" dir="t"/>
                    </a:cell3D>
                  </a:tcPr>
                </a:tc>
              </a:tr>
              <a:tr h="370330">
                <a:tc>
                  <a:txBody>
                    <a:bodyPr/>
                    <a:lstStyle/>
                    <a:p>
                      <a:r>
                        <a:rPr lang="fr-FR" noProof="0" dirty="0" smtClean="0"/>
                        <a:t>EQF</a:t>
                      </a:r>
                      <a:r>
                        <a:rPr lang="fr-FR" baseline="0" noProof="0" dirty="0" smtClean="0"/>
                        <a:t> 5</a:t>
                      </a:r>
                      <a:endParaRPr lang="fr-FR" noProof="0" dirty="0"/>
                    </a:p>
                  </a:txBody>
                  <a:tcPr>
                    <a:cell3D prstMaterial="dkEdge">
                      <a:bevel/>
                      <a:lightRig rig="flood" dir="t"/>
                    </a:cell3D>
                  </a:tcPr>
                </a:tc>
                <a:tc>
                  <a:txBody>
                    <a:bodyPr/>
                    <a:lstStyle/>
                    <a:p>
                      <a:pPr algn="ctr"/>
                      <a:r>
                        <a:rPr lang="fr-FR" noProof="0" dirty="0" smtClean="0"/>
                        <a:t>K5</a:t>
                      </a:r>
                      <a:endParaRPr lang="fr-FR" noProof="0" dirty="0"/>
                    </a:p>
                  </a:txBody>
                  <a:tcPr anchor="ctr">
                    <a:cell3D prstMaterial="dkEdge">
                      <a:bevel/>
                      <a:lightRig rig="flood" dir="t"/>
                    </a:cell3D>
                  </a:tcPr>
                </a:tc>
                <a:tc>
                  <a:txBody>
                    <a:bodyPr/>
                    <a:lstStyle/>
                    <a:p>
                      <a:pPr algn="ctr"/>
                      <a:r>
                        <a:rPr lang="fr-FR" noProof="0" dirty="0" smtClean="0"/>
                        <a:t>S5</a:t>
                      </a:r>
                      <a:endParaRPr lang="fr-FR" noProof="0" dirty="0"/>
                    </a:p>
                  </a:txBody>
                  <a:tcPr anchor="ctr">
                    <a:cell3D prstMaterial="dkEdge">
                      <a:bevel/>
                      <a:lightRig rig="flood" dir="t"/>
                    </a:cell3D>
                  </a:tcPr>
                </a:tc>
                <a:tc>
                  <a:txBody>
                    <a:bodyPr/>
                    <a:lstStyle/>
                    <a:p>
                      <a:pPr algn="ctr"/>
                      <a:r>
                        <a:rPr lang="fr-FR" noProof="0" dirty="0" smtClean="0"/>
                        <a:t>C5</a:t>
                      </a:r>
                      <a:endParaRPr lang="fr-FR" noProof="0" dirty="0"/>
                    </a:p>
                  </a:txBody>
                  <a:tcPr anchor="ctr">
                    <a:cell3D prstMaterial="dkEdge">
                      <a:bevel/>
                      <a:lightRig rig="flood" dir="t"/>
                    </a:cell3D>
                  </a:tcPr>
                </a:tc>
              </a:tr>
              <a:tr h="370330">
                <a:tc>
                  <a:txBody>
                    <a:bodyPr/>
                    <a:lstStyle/>
                    <a:p>
                      <a:r>
                        <a:rPr lang="fr-FR" noProof="0" dirty="0" smtClean="0"/>
                        <a:t>EQF 6</a:t>
                      </a:r>
                      <a:endParaRPr lang="fr-FR" noProof="0" dirty="0"/>
                    </a:p>
                  </a:txBody>
                  <a:tcPr>
                    <a:cell3D prstMaterial="dkEdge">
                      <a:bevel/>
                      <a:lightRig rig="flood" dir="t"/>
                    </a:cell3D>
                  </a:tcPr>
                </a:tc>
                <a:tc>
                  <a:txBody>
                    <a:bodyPr/>
                    <a:lstStyle/>
                    <a:p>
                      <a:pPr algn="ctr"/>
                      <a:r>
                        <a:rPr lang="fr-FR" noProof="0" dirty="0" smtClean="0"/>
                        <a:t>K6</a:t>
                      </a:r>
                      <a:endParaRPr lang="fr-FR" noProof="0" dirty="0"/>
                    </a:p>
                  </a:txBody>
                  <a:tcPr anchor="ctr">
                    <a:cell3D prstMaterial="dkEdge">
                      <a:bevel/>
                      <a:lightRig rig="flood" dir="t"/>
                    </a:cell3D>
                  </a:tcPr>
                </a:tc>
                <a:tc>
                  <a:txBody>
                    <a:bodyPr/>
                    <a:lstStyle/>
                    <a:p>
                      <a:pPr algn="ctr"/>
                      <a:r>
                        <a:rPr lang="fr-FR" noProof="0" dirty="0" smtClean="0"/>
                        <a:t>S6</a:t>
                      </a:r>
                      <a:endParaRPr lang="fr-FR" noProof="0" dirty="0"/>
                    </a:p>
                  </a:txBody>
                  <a:tcPr anchor="ctr">
                    <a:cell3D prstMaterial="dkEdge">
                      <a:bevel/>
                      <a:lightRig rig="flood" dir="t"/>
                    </a:cell3D>
                  </a:tcPr>
                </a:tc>
                <a:tc>
                  <a:txBody>
                    <a:bodyPr/>
                    <a:lstStyle/>
                    <a:p>
                      <a:pPr algn="ctr"/>
                      <a:r>
                        <a:rPr lang="fr-FR" noProof="0" dirty="0" smtClean="0"/>
                        <a:t>C6</a:t>
                      </a:r>
                      <a:endParaRPr lang="fr-FR" noProof="0" dirty="0"/>
                    </a:p>
                  </a:txBody>
                  <a:tcPr anchor="ctr">
                    <a:cell3D prstMaterial="dkEdge">
                      <a:bevel/>
                      <a:lightRig rig="flood" dir="t"/>
                    </a:cell3D>
                  </a:tcPr>
                </a:tc>
              </a:tr>
              <a:tr h="370330">
                <a:tc>
                  <a:txBody>
                    <a:bodyPr/>
                    <a:lstStyle/>
                    <a:p>
                      <a:r>
                        <a:rPr lang="fr-FR" noProof="0" dirty="0" smtClean="0"/>
                        <a:t>EQF 7</a:t>
                      </a:r>
                      <a:endParaRPr lang="fr-FR" noProof="0" dirty="0"/>
                    </a:p>
                  </a:txBody>
                  <a:tcPr>
                    <a:cell3D prstMaterial="dkEdge">
                      <a:bevel/>
                      <a:lightRig rig="flood" dir="t"/>
                    </a:cell3D>
                  </a:tcPr>
                </a:tc>
                <a:tc>
                  <a:txBody>
                    <a:bodyPr/>
                    <a:lstStyle/>
                    <a:p>
                      <a:pPr algn="ctr"/>
                      <a:r>
                        <a:rPr lang="fr-FR" noProof="0" dirty="0" smtClean="0"/>
                        <a:t>K7</a:t>
                      </a:r>
                      <a:endParaRPr lang="fr-FR" noProof="0" dirty="0"/>
                    </a:p>
                  </a:txBody>
                  <a:tcPr anchor="ctr">
                    <a:cell3D prstMaterial="dkEdge">
                      <a:bevel/>
                      <a:lightRig rig="flood" dir="t"/>
                    </a:cell3D>
                  </a:tcPr>
                </a:tc>
                <a:tc>
                  <a:txBody>
                    <a:bodyPr/>
                    <a:lstStyle/>
                    <a:p>
                      <a:pPr algn="ctr"/>
                      <a:r>
                        <a:rPr lang="fr-FR" noProof="0" dirty="0" smtClean="0"/>
                        <a:t>S7</a:t>
                      </a:r>
                      <a:endParaRPr lang="fr-FR" noProof="0" dirty="0"/>
                    </a:p>
                  </a:txBody>
                  <a:tcPr anchor="ctr">
                    <a:cell3D prstMaterial="dkEdge">
                      <a:bevel/>
                      <a:lightRig rig="flood" dir="t"/>
                    </a:cell3D>
                  </a:tcPr>
                </a:tc>
                <a:tc>
                  <a:txBody>
                    <a:bodyPr/>
                    <a:lstStyle/>
                    <a:p>
                      <a:pPr algn="ctr"/>
                      <a:r>
                        <a:rPr lang="fr-FR" noProof="0" dirty="0" smtClean="0"/>
                        <a:t>C7</a:t>
                      </a:r>
                      <a:endParaRPr lang="fr-FR" noProof="0" dirty="0"/>
                    </a:p>
                  </a:txBody>
                  <a:tcPr anchor="ctr">
                    <a:cell3D prstMaterial="dkEdge">
                      <a:bevel/>
                      <a:lightRig rig="flood" dir="t"/>
                    </a:cell3D>
                  </a:tcPr>
                </a:tc>
              </a:tr>
              <a:tr h="370330">
                <a:tc>
                  <a:txBody>
                    <a:bodyPr/>
                    <a:lstStyle/>
                    <a:p>
                      <a:r>
                        <a:rPr lang="fr-FR" noProof="0" dirty="0" smtClean="0"/>
                        <a:t>EQF 8</a:t>
                      </a:r>
                      <a:endParaRPr lang="fr-FR" noProof="0" dirty="0"/>
                    </a:p>
                  </a:txBody>
                  <a:tcPr>
                    <a:cell3D prstMaterial="dkEdge">
                      <a:bevel/>
                      <a:lightRig rig="flood" dir="t"/>
                    </a:cell3D>
                  </a:tcPr>
                </a:tc>
                <a:tc>
                  <a:txBody>
                    <a:bodyPr/>
                    <a:lstStyle/>
                    <a:p>
                      <a:pPr algn="ctr"/>
                      <a:r>
                        <a:rPr lang="fr-FR" noProof="0" dirty="0" smtClean="0"/>
                        <a:t>K8</a:t>
                      </a:r>
                      <a:endParaRPr lang="fr-FR" noProof="0" dirty="0"/>
                    </a:p>
                  </a:txBody>
                  <a:tcPr anchor="ctr">
                    <a:cell3D prstMaterial="dkEdge">
                      <a:bevel/>
                      <a:lightRig rig="flood" dir="t"/>
                    </a:cell3D>
                  </a:tcPr>
                </a:tc>
                <a:tc>
                  <a:txBody>
                    <a:bodyPr/>
                    <a:lstStyle/>
                    <a:p>
                      <a:pPr algn="ctr"/>
                      <a:r>
                        <a:rPr lang="fr-FR" noProof="0" dirty="0" smtClean="0"/>
                        <a:t>S8</a:t>
                      </a:r>
                      <a:endParaRPr lang="fr-FR" noProof="0" dirty="0"/>
                    </a:p>
                  </a:txBody>
                  <a:tcPr anchor="ctr">
                    <a:cell3D prstMaterial="dkEdge">
                      <a:bevel/>
                      <a:lightRig rig="flood" dir="t"/>
                    </a:cell3D>
                  </a:tcPr>
                </a:tc>
                <a:tc>
                  <a:txBody>
                    <a:bodyPr/>
                    <a:lstStyle/>
                    <a:p>
                      <a:pPr algn="ctr"/>
                      <a:r>
                        <a:rPr lang="fr-FR" noProof="0" dirty="0" smtClean="0"/>
                        <a:t>C8</a:t>
                      </a:r>
                      <a:endParaRPr lang="fr-FR" noProof="0" dirty="0"/>
                    </a:p>
                  </a:txBody>
                  <a:tcPr anchor="ctr">
                    <a:cell3D prstMaterial="dkEdge">
                      <a:bevel/>
                      <a:lightRig rig="flood" dir="t"/>
                    </a:cell3D>
                  </a:tcPr>
                </a:tc>
              </a:tr>
            </a:tbl>
          </a:graphicData>
        </a:graphic>
      </p:graphicFrame>
    </p:spTree>
    <p:extLst>
      <p:ext uri="{BB962C8B-B14F-4D97-AF65-F5344CB8AC3E}">
        <p14:creationId xmlns:p14="http://schemas.microsoft.com/office/powerpoint/2010/main" val="959150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09600"/>
          </a:xfrm>
        </p:spPr>
        <p:txBody>
          <a:bodyPr>
            <a:normAutofit/>
          </a:bodyPr>
          <a:lstStyle/>
          <a:p>
            <a:r>
              <a:rPr lang="fr-FR" dirty="0" smtClean="0">
                <a:effectLst/>
              </a:rPr>
              <a:t>Corrélations avec EEES et VET</a:t>
            </a:r>
            <a:endParaRPr lang="en-US" dirty="0"/>
          </a:p>
        </p:txBody>
      </p:sp>
      <p:sp>
        <p:nvSpPr>
          <p:cNvPr id="4" name="Date Placeholder 3"/>
          <p:cNvSpPr>
            <a:spLocks noGrp="1"/>
          </p:cNvSpPr>
          <p:nvPr>
            <p:ph type="dt" sz="half" idx="10"/>
          </p:nvPr>
        </p:nvSpPr>
        <p:spPr/>
        <p:txBody>
          <a:bodyPr/>
          <a:lstStyle/>
          <a:p>
            <a:pPr>
              <a:defRPr/>
            </a:pPr>
            <a:r>
              <a:rPr lang="en-US" dirty="0" smtClean="0"/>
              <a:t>29/10</a:t>
            </a:r>
            <a:r>
              <a:rPr lang="ro-RO" dirty="0" smtClean="0"/>
              <a:t>/2015; </a:t>
            </a:r>
            <a:r>
              <a:rPr lang="en-US" dirty="0" smtClean="0"/>
              <a:t>Namur, </a:t>
            </a:r>
            <a:r>
              <a:rPr lang="en-US" dirty="0" err="1" smtClean="0"/>
              <a:t>Belgique</a:t>
            </a:r>
            <a:endParaRPr lang="en-US" dirty="0"/>
          </a:p>
        </p:txBody>
      </p:sp>
      <p:sp>
        <p:nvSpPr>
          <p:cNvPr id="5" name="Footer Placeholder 4"/>
          <p:cNvSpPr>
            <a:spLocks noGrp="1"/>
          </p:cNvSpPr>
          <p:nvPr>
            <p:ph type="ftr" sz="quarter" idx="11"/>
          </p:nvPr>
        </p:nvSpPr>
        <p:spPr/>
        <p:txBody>
          <a:bodyPr/>
          <a:lstStyle/>
          <a:p>
            <a:pPr>
              <a:defRPr/>
            </a:pPr>
            <a:r>
              <a:rPr lang="en-US" smtClean="0"/>
              <a:t>S. Toma; G &amp; D Chirlesan; www.gie.ro</a:t>
            </a:r>
            <a:endParaRPr lang="en-US"/>
          </a:p>
        </p:txBody>
      </p:sp>
      <p:sp>
        <p:nvSpPr>
          <p:cNvPr id="6" name="Slide Number Placeholder 5"/>
          <p:cNvSpPr>
            <a:spLocks noGrp="1"/>
          </p:cNvSpPr>
          <p:nvPr>
            <p:ph type="sldNum" sz="quarter" idx="12"/>
          </p:nvPr>
        </p:nvSpPr>
        <p:spPr/>
        <p:txBody>
          <a:bodyPr/>
          <a:lstStyle/>
          <a:p>
            <a:pPr>
              <a:defRPr/>
            </a:pPr>
            <a:fld id="{059D972F-01C4-44EB-999E-92EB8835F0BB}" type="slidenum">
              <a:rPr lang="en-US" smtClean="0"/>
              <a:pPr>
                <a:defRPr/>
              </a:pPr>
              <a:t>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868950068"/>
              </p:ext>
            </p:extLst>
          </p:nvPr>
        </p:nvGraphicFramePr>
        <p:xfrm>
          <a:off x="228600" y="1676400"/>
          <a:ext cx="8763000" cy="4302339"/>
        </p:xfrm>
        <a:graphic>
          <a:graphicData uri="http://schemas.openxmlformats.org/drawingml/2006/table">
            <a:tbl>
              <a:tblPr firstRow="1" bandRow="1">
                <a:effectLst>
                  <a:outerShdw blurRad="50800" dist="38100" dir="18900000" algn="bl" rotWithShape="0">
                    <a:prstClr val="black">
                      <a:alpha val="40000"/>
                    </a:prstClr>
                  </a:outerShdw>
                </a:effectLst>
                <a:tableStyleId>{5C22544A-7EE6-4342-B048-85BDC9FD1C3A}</a:tableStyleId>
              </a:tblPr>
              <a:tblGrid>
                <a:gridCol w="982766"/>
                <a:gridCol w="3685374"/>
                <a:gridCol w="4094860"/>
              </a:tblGrid>
              <a:tr h="320747">
                <a:tc>
                  <a:txBody>
                    <a:bodyPr/>
                    <a:lstStyle/>
                    <a:p>
                      <a:pPr algn="l"/>
                      <a:r>
                        <a:rPr lang="fr-FR" noProof="0" dirty="0" smtClean="0"/>
                        <a:t>Niveau</a:t>
                      </a:r>
                    </a:p>
                  </a:txBody>
                  <a:tcPr>
                    <a:cell3D prstMaterial="dkEdge">
                      <a:bevel/>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noProof="0" smtClean="0"/>
                        <a:t>EEES</a:t>
                      </a:r>
                      <a:endParaRPr lang="fr-FR" noProof="0" dirty="0" smtClean="0"/>
                    </a:p>
                  </a:txBody>
                  <a:tcPr>
                    <a:cell3D prstMaterial="dkEdge">
                      <a:bevel/>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noProof="0" dirty="0" smtClean="0"/>
                        <a:t>VET</a:t>
                      </a:r>
                    </a:p>
                  </a:txBody>
                  <a:tcPr>
                    <a:cell3D prstMaterial="dkEdge">
                      <a:bevel/>
                      <a:lightRig rig="flood" dir="t"/>
                    </a:cell3D>
                  </a:tcPr>
                </a:tc>
              </a:tr>
              <a:tr h="320747">
                <a:tc>
                  <a:txBody>
                    <a:bodyPr/>
                    <a:lstStyle/>
                    <a:p>
                      <a:pPr algn="ctr"/>
                      <a:r>
                        <a:rPr lang="fr-FR" noProof="0" dirty="0" smtClean="0"/>
                        <a:t>EQF 1</a:t>
                      </a:r>
                      <a:endParaRPr lang="fr-FR" noProof="0" dirty="0"/>
                    </a:p>
                  </a:txBody>
                  <a:tcPr anchor="ctr">
                    <a:cell3D prstMaterial="dkEdge">
                      <a:bevel/>
                      <a:lightRig rig="flood" dir="t"/>
                    </a:cell3D>
                  </a:tcPr>
                </a:tc>
                <a:tc>
                  <a:txBody>
                    <a:bodyPr/>
                    <a:lstStyle/>
                    <a:p>
                      <a:pPr algn="l">
                        <a:spcAft>
                          <a:spcPts val="0"/>
                        </a:spcAft>
                      </a:pPr>
                      <a:r>
                        <a:rPr lang="fr-FR" sz="1600" dirty="0">
                          <a:latin typeface="Calibri"/>
                          <a:ea typeface="Times New Roman"/>
                          <a:cs typeface="Tahoma"/>
                        </a:rPr>
                        <a:t>L'enseignement général (préscolaire)</a:t>
                      </a:r>
                      <a:endParaRPr lang="ro-RO" sz="1600" dirty="0">
                        <a:latin typeface="Times New Roman"/>
                        <a:ea typeface="Times New Roman"/>
                        <a:cs typeface="Times New Roman"/>
                      </a:endParaRPr>
                    </a:p>
                  </a:txBody>
                  <a:tcPr marL="68580" marR="68580" marT="0" marB="0" anchor="ctr">
                    <a:cell3D prstMaterial="dkEdge">
                      <a:bevel/>
                      <a:lightRig rig="flood" dir="t"/>
                    </a:cell3D>
                  </a:tcPr>
                </a:tc>
                <a:tc>
                  <a:txBody>
                    <a:bodyPr/>
                    <a:lstStyle/>
                    <a:p>
                      <a:pPr algn="ctr"/>
                      <a:endParaRPr lang="fr-FR" noProof="0" dirty="0"/>
                    </a:p>
                  </a:txBody>
                  <a:tcPr anchor="ctr">
                    <a:cell3D prstMaterial="dkEdge">
                      <a:bevel/>
                      <a:lightRig rig="flood" dir="t"/>
                    </a:cell3D>
                    <a:solidFill>
                      <a:schemeClr val="tx2"/>
                    </a:solidFill>
                  </a:tcPr>
                </a:tc>
              </a:tr>
              <a:tr h="320747">
                <a:tc>
                  <a:txBody>
                    <a:bodyPr/>
                    <a:lstStyle/>
                    <a:p>
                      <a:pPr algn="ctr"/>
                      <a:r>
                        <a:rPr lang="fr-FR" noProof="0" dirty="0" smtClean="0"/>
                        <a:t>EQF 2</a:t>
                      </a:r>
                      <a:endParaRPr lang="fr-FR" noProof="0" dirty="0"/>
                    </a:p>
                  </a:txBody>
                  <a:tcPr anchor="ctr">
                    <a:cell3D prstMaterial="dkEdge">
                      <a:bevel/>
                      <a:lightRig rig="flood" dir="t"/>
                    </a:cell3D>
                  </a:tcPr>
                </a:tc>
                <a:tc>
                  <a:txBody>
                    <a:bodyPr/>
                    <a:lstStyle/>
                    <a:p>
                      <a:pPr algn="l">
                        <a:spcAft>
                          <a:spcPts val="0"/>
                        </a:spcAft>
                      </a:pPr>
                      <a:r>
                        <a:rPr lang="fr-FR" sz="1600" dirty="0">
                          <a:latin typeface="Calibri"/>
                          <a:ea typeface="Times New Roman"/>
                          <a:cs typeface="Tahoma"/>
                        </a:rPr>
                        <a:t>L'enseignement général (primaire)</a:t>
                      </a:r>
                      <a:endParaRPr lang="ro-RO" sz="1600" dirty="0">
                        <a:latin typeface="Times New Roman"/>
                        <a:ea typeface="Times New Roman"/>
                        <a:cs typeface="Times New Roman"/>
                      </a:endParaRPr>
                    </a:p>
                  </a:txBody>
                  <a:tcPr marL="68580" marR="68580" marT="0" marB="0" anchor="ctr">
                    <a:cell3D prstMaterial="dkEdge">
                      <a:bevel/>
                      <a:lightRig rig="flood" dir="t"/>
                    </a:cell3D>
                  </a:tcPr>
                </a:tc>
                <a:tc>
                  <a:txBody>
                    <a:bodyPr/>
                    <a:lstStyle/>
                    <a:p>
                      <a:pPr algn="ctr"/>
                      <a:endParaRPr lang="fr-FR" noProof="0" dirty="0"/>
                    </a:p>
                  </a:txBody>
                  <a:tcPr anchor="ctr">
                    <a:cell3D prstMaterial="dkEdge">
                      <a:bevel/>
                      <a:lightRig rig="flood" dir="t"/>
                    </a:cell3D>
                    <a:solidFill>
                      <a:schemeClr val="tx2"/>
                    </a:solidFill>
                  </a:tcPr>
                </a:tc>
              </a:tr>
              <a:tr h="320747">
                <a:tc>
                  <a:txBody>
                    <a:bodyPr/>
                    <a:lstStyle/>
                    <a:p>
                      <a:pPr algn="ctr"/>
                      <a:r>
                        <a:rPr lang="fr-FR" noProof="0" dirty="0" smtClean="0"/>
                        <a:t>EQF 3</a:t>
                      </a:r>
                      <a:endParaRPr lang="fr-FR" noProof="0" dirty="0"/>
                    </a:p>
                  </a:txBody>
                  <a:tcPr anchor="ctr">
                    <a:cell3D prstMaterial="dkEdge">
                      <a:bevel/>
                      <a:lightRig rig="flood" dir="t"/>
                    </a:cell3D>
                  </a:tcPr>
                </a:tc>
                <a:tc>
                  <a:txBody>
                    <a:bodyPr/>
                    <a:lstStyle/>
                    <a:p>
                      <a:pPr algn="l">
                        <a:spcAft>
                          <a:spcPts val="0"/>
                        </a:spcAft>
                      </a:pPr>
                      <a:r>
                        <a:rPr lang="fr-FR" sz="1600" dirty="0">
                          <a:latin typeface="Calibri"/>
                          <a:ea typeface="Times New Roman"/>
                          <a:cs typeface="Tahoma"/>
                        </a:rPr>
                        <a:t>L'enseignement général (secondaire)</a:t>
                      </a:r>
                      <a:endParaRPr lang="ro-RO" sz="1600" dirty="0">
                        <a:latin typeface="Times New Roman"/>
                        <a:ea typeface="Times New Roman"/>
                        <a:cs typeface="Times New Roman"/>
                      </a:endParaRPr>
                    </a:p>
                  </a:txBody>
                  <a:tcPr marL="68580" marR="68580" marT="0" marB="0" anchor="ctr">
                    <a:cell3D prstMaterial="dkEdge">
                      <a:bevel/>
                      <a:lightRig rig="flood" dir="t"/>
                    </a:cell3D>
                  </a:tcPr>
                </a:tc>
                <a:tc>
                  <a:txBody>
                    <a:bodyPr/>
                    <a:lstStyle/>
                    <a:p>
                      <a:pPr algn="ctr"/>
                      <a:endParaRPr lang="fr-FR" noProof="0" dirty="0"/>
                    </a:p>
                  </a:txBody>
                  <a:tcPr anchor="ctr">
                    <a:cell3D prstMaterial="dkEdge">
                      <a:bevel/>
                      <a:lightRig rig="flood" dir="t"/>
                    </a:cell3D>
                    <a:solidFill>
                      <a:schemeClr val="tx2"/>
                    </a:solidFill>
                  </a:tcPr>
                </a:tc>
              </a:tr>
              <a:tr h="721680">
                <a:tc>
                  <a:txBody>
                    <a:bodyPr/>
                    <a:lstStyle/>
                    <a:p>
                      <a:pPr algn="ctr"/>
                      <a:r>
                        <a:rPr lang="fr-FR" noProof="0" dirty="0" smtClean="0"/>
                        <a:t>EQF 4</a:t>
                      </a:r>
                      <a:endParaRPr lang="fr-FR" noProof="0" dirty="0"/>
                    </a:p>
                  </a:txBody>
                  <a:tcPr anchor="ctr">
                    <a:cell3D prstMaterial="dkEdge">
                      <a:bevel/>
                      <a:lightRig rig="flood" dir="t"/>
                    </a:cell3D>
                  </a:tcPr>
                </a:tc>
                <a:tc>
                  <a:txBody>
                    <a:bodyPr/>
                    <a:lstStyle/>
                    <a:p>
                      <a:pPr algn="l">
                        <a:spcAft>
                          <a:spcPts val="0"/>
                        </a:spcAft>
                      </a:pPr>
                      <a:r>
                        <a:rPr lang="fr-FR" sz="1600" dirty="0">
                          <a:latin typeface="Calibri"/>
                          <a:ea typeface="Times New Roman"/>
                          <a:cs typeface="Tahoma"/>
                        </a:rPr>
                        <a:t>L'enseignement général (</a:t>
                      </a:r>
                      <a:r>
                        <a:rPr lang="fr-FR" sz="1600" dirty="0" smtClean="0">
                          <a:latin typeface="Calibri"/>
                          <a:ea typeface="Times New Roman"/>
                          <a:cs typeface="Tahoma"/>
                        </a:rPr>
                        <a:t>supérieur </a:t>
                      </a:r>
                      <a:r>
                        <a:rPr lang="fr-FR" sz="1600" dirty="0">
                          <a:latin typeface="Calibri"/>
                          <a:ea typeface="Times New Roman"/>
                          <a:cs typeface="Tahoma"/>
                        </a:rPr>
                        <a:t>- secondaire) EFP et / ou de base</a:t>
                      </a:r>
                      <a:endParaRPr lang="ro-RO" sz="1600" dirty="0">
                        <a:latin typeface="Times New Roman"/>
                        <a:ea typeface="Times New Roman"/>
                        <a:cs typeface="Times New Roman"/>
                      </a:endParaRPr>
                    </a:p>
                  </a:txBody>
                  <a:tcPr marL="68580" marR="68580" marT="0" marB="0" anchor="ctr">
                    <a:cell3D prstMaterial="dkEdge">
                      <a:bevel/>
                      <a:lightRig rig="flood" dir="t"/>
                    </a:cell3D>
                  </a:tcPr>
                </a:tc>
                <a:tc>
                  <a:txBody>
                    <a:bodyPr/>
                    <a:lstStyle/>
                    <a:p>
                      <a:r>
                        <a:rPr lang="fr-FR" sz="1600" kern="1200" dirty="0" smtClean="0">
                          <a:solidFill>
                            <a:schemeClr val="dk1"/>
                          </a:solidFill>
                          <a:latin typeface="+mn-lt"/>
                          <a:ea typeface="+mn-ea"/>
                          <a:cs typeface="+mn-cs"/>
                        </a:rPr>
                        <a:t>&gt; Apprentissage / formation professionnelle initiale (de</a:t>
                      </a:r>
                      <a:r>
                        <a:rPr lang="fr-FR" sz="1600" kern="1200" baseline="0" dirty="0" smtClean="0">
                          <a:solidFill>
                            <a:schemeClr val="dk1"/>
                          </a:solidFill>
                          <a:latin typeface="+mn-lt"/>
                          <a:ea typeface="+mn-ea"/>
                          <a:cs typeface="+mn-cs"/>
                        </a:rPr>
                        <a:t> base)</a:t>
                      </a:r>
                      <a:endParaRPr lang="ro-RO" sz="1600" kern="1200" dirty="0" smtClean="0">
                        <a:solidFill>
                          <a:schemeClr val="dk1"/>
                        </a:solidFill>
                        <a:latin typeface="+mn-lt"/>
                        <a:ea typeface="+mn-ea"/>
                        <a:cs typeface="+mn-cs"/>
                      </a:endParaRPr>
                    </a:p>
                    <a:p>
                      <a:r>
                        <a:rPr lang="fr-FR" sz="1600" kern="1200" dirty="0" smtClean="0">
                          <a:solidFill>
                            <a:schemeClr val="dk1"/>
                          </a:solidFill>
                          <a:latin typeface="+mn-lt"/>
                          <a:ea typeface="+mn-ea"/>
                          <a:cs typeface="+mn-cs"/>
                        </a:rPr>
                        <a:t>&gt; Formation professionnelle formelle </a:t>
                      </a:r>
                      <a:endParaRPr lang="fr-FR" sz="1600" noProof="0" dirty="0"/>
                    </a:p>
                  </a:txBody>
                  <a:tcPr anchor="ctr">
                    <a:cell3D prstMaterial="dkEdge">
                      <a:bevel/>
                      <a:lightRig rig="flood" dir="t"/>
                    </a:cell3D>
                  </a:tcPr>
                </a:tc>
              </a:tr>
              <a:tr h="797139">
                <a:tc>
                  <a:txBody>
                    <a:bodyPr/>
                    <a:lstStyle/>
                    <a:p>
                      <a:pPr algn="ctr"/>
                      <a:r>
                        <a:rPr lang="fr-FR" noProof="0" dirty="0" smtClean="0"/>
                        <a:t>EQF</a:t>
                      </a:r>
                      <a:r>
                        <a:rPr lang="fr-FR" baseline="0" noProof="0" dirty="0" smtClean="0"/>
                        <a:t> 5</a:t>
                      </a:r>
                      <a:endParaRPr lang="fr-FR" noProof="0" dirty="0"/>
                    </a:p>
                  </a:txBody>
                  <a:tcPr anchor="ctr">
                    <a:cell3D prstMaterial="dkEdge">
                      <a:bevel/>
                      <a:lightRig rig="flood" dir="t"/>
                    </a:cell3D>
                  </a:tcPr>
                </a:tc>
                <a:tc>
                  <a:txBody>
                    <a:bodyPr/>
                    <a:lstStyle/>
                    <a:p>
                      <a:pPr algn="l">
                        <a:spcAft>
                          <a:spcPts val="0"/>
                        </a:spcAft>
                      </a:pPr>
                      <a:r>
                        <a:rPr lang="fr-FR" sz="1600" dirty="0">
                          <a:latin typeface="Calibri"/>
                          <a:ea typeface="Times New Roman"/>
                          <a:cs typeface="Tahoma"/>
                        </a:rPr>
                        <a:t>l'enseignement supérieur de cycle court (à l'intérieur ou </a:t>
                      </a:r>
                      <a:r>
                        <a:rPr lang="fr-FR" sz="1600" dirty="0" smtClean="0">
                          <a:latin typeface="Calibri"/>
                          <a:ea typeface="Times New Roman"/>
                          <a:cs typeface="Tahoma"/>
                        </a:rPr>
                        <a:t>lié </a:t>
                      </a:r>
                      <a:r>
                        <a:rPr lang="fr-FR" sz="1600" dirty="0">
                          <a:latin typeface="Calibri"/>
                          <a:ea typeface="Times New Roman"/>
                          <a:cs typeface="Tahoma"/>
                        </a:rPr>
                        <a:t>au premier cycle) et / ou la formation professionnelle</a:t>
                      </a:r>
                      <a:endParaRPr lang="ro-RO" sz="1600" dirty="0">
                        <a:latin typeface="Times New Roman"/>
                        <a:ea typeface="Times New Roman"/>
                        <a:cs typeface="Times New Roman"/>
                      </a:endParaRPr>
                    </a:p>
                  </a:txBody>
                  <a:tcPr marL="68580" marR="68580" marT="0" marB="0" anchor="ctr">
                    <a:cell3D prstMaterial="dkEdge">
                      <a:bevel/>
                      <a:lightRig rig="flood" dir="t"/>
                    </a:cell3D>
                  </a:tcPr>
                </a:tc>
                <a:tc rowSpan="4">
                  <a:txBody>
                    <a:bodyPr/>
                    <a:lstStyle/>
                    <a:p>
                      <a:pPr algn="ctr"/>
                      <a:r>
                        <a:rPr lang="fr-FR" sz="1600" kern="1200" dirty="0" smtClean="0">
                          <a:solidFill>
                            <a:schemeClr val="dk1"/>
                          </a:solidFill>
                          <a:latin typeface="+mn-lt"/>
                          <a:ea typeface="+mn-ea"/>
                          <a:cs typeface="+mn-cs"/>
                        </a:rPr>
                        <a:t>D'autres programmes de formation professionnelle (qualifications professionnelles de haut niveau accordées en dehors du cadre EEES)</a:t>
                      </a:r>
                      <a:endParaRPr lang="fr-FR" sz="1600" noProof="0" dirty="0"/>
                    </a:p>
                  </a:txBody>
                  <a:tcPr anchor="ctr">
                    <a:cell3D prstMaterial="dkEdge">
                      <a:bevel/>
                      <a:lightRig rig="flood" dir="t"/>
                    </a:cell3D>
                  </a:tcPr>
                </a:tc>
              </a:tr>
              <a:tr h="427662">
                <a:tc>
                  <a:txBody>
                    <a:bodyPr/>
                    <a:lstStyle/>
                    <a:p>
                      <a:pPr algn="ctr"/>
                      <a:r>
                        <a:rPr lang="fr-FR" noProof="0" dirty="0" smtClean="0"/>
                        <a:t>EQF 6</a:t>
                      </a:r>
                      <a:endParaRPr lang="fr-FR" noProof="0" dirty="0"/>
                    </a:p>
                  </a:txBody>
                  <a:tcPr anchor="ctr">
                    <a:cell3D prstMaterial="dkEdge">
                      <a:bevel/>
                      <a:lightRig rig="flood" dir="t"/>
                    </a:cell3D>
                  </a:tcPr>
                </a:tc>
                <a:tc>
                  <a:txBody>
                    <a:bodyPr/>
                    <a:lstStyle/>
                    <a:p>
                      <a:pPr algn="l">
                        <a:spcAft>
                          <a:spcPts val="0"/>
                        </a:spcAft>
                      </a:pPr>
                      <a:r>
                        <a:rPr lang="fr-FR" sz="1600" dirty="0">
                          <a:latin typeface="Calibri"/>
                          <a:ea typeface="Times New Roman"/>
                          <a:cs typeface="Tahoma"/>
                        </a:rPr>
                        <a:t>Premier cycle de l'EEES (</a:t>
                      </a:r>
                      <a:r>
                        <a:rPr lang="fr-FR" sz="1600" dirty="0" err="1">
                          <a:latin typeface="Calibri"/>
                          <a:ea typeface="Times New Roman"/>
                          <a:cs typeface="Tahoma"/>
                        </a:rPr>
                        <a:t>Bachelor</a:t>
                      </a:r>
                      <a:r>
                        <a:rPr lang="fr-FR" sz="1600" dirty="0">
                          <a:latin typeface="Calibri"/>
                          <a:ea typeface="Times New Roman"/>
                          <a:cs typeface="Tahoma"/>
                        </a:rPr>
                        <a:t> ou Licence)</a:t>
                      </a:r>
                      <a:endParaRPr lang="ro-RO" sz="1600" dirty="0">
                        <a:latin typeface="Times New Roman"/>
                        <a:ea typeface="Times New Roman"/>
                        <a:cs typeface="Times New Roman"/>
                      </a:endParaRPr>
                    </a:p>
                  </a:txBody>
                  <a:tcPr marL="68580" marR="68580" marT="0" marB="0" anchor="ctr">
                    <a:cell3D prstMaterial="dkEdge">
                      <a:bevel/>
                      <a:lightRig rig="flood" dir="t"/>
                    </a:cell3D>
                  </a:tcPr>
                </a:tc>
                <a:tc vMerge="1">
                  <a:txBody>
                    <a:bodyPr/>
                    <a:lstStyle/>
                    <a:p>
                      <a:pPr algn="ctr"/>
                      <a:endParaRPr lang="fr-FR" noProof="0" dirty="0"/>
                    </a:p>
                  </a:txBody>
                  <a:tcPr anchor="ctr">
                    <a:cell3D prstMaterial="dkEdge">
                      <a:bevel/>
                      <a:lightRig rig="flood" dir="t"/>
                    </a:cell3D>
                  </a:tcPr>
                </a:tc>
              </a:tr>
              <a:tr h="320747">
                <a:tc>
                  <a:txBody>
                    <a:bodyPr/>
                    <a:lstStyle/>
                    <a:p>
                      <a:pPr algn="ctr"/>
                      <a:r>
                        <a:rPr lang="fr-FR" noProof="0" dirty="0" smtClean="0"/>
                        <a:t>EQF 7</a:t>
                      </a:r>
                      <a:endParaRPr lang="fr-FR" noProof="0" dirty="0"/>
                    </a:p>
                  </a:txBody>
                  <a:tcPr anchor="ctr">
                    <a:cell3D prstMaterial="dkEdge">
                      <a:bevel/>
                      <a:lightRig rig="flood" dir="t"/>
                    </a:cell3D>
                  </a:tcPr>
                </a:tc>
                <a:tc>
                  <a:txBody>
                    <a:bodyPr/>
                    <a:lstStyle/>
                    <a:p>
                      <a:pPr algn="l">
                        <a:spcAft>
                          <a:spcPts val="0"/>
                        </a:spcAft>
                      </a:pPr>
                      <a:r>
                        <a:rPr lang="fr-FR" sz="1600" dirty="0">
                          <a:latin typeface="Calibri"/>
                          <a:ea typeface="Times New Roman"/>
                          <a:cs typeface="Tahoma"/>
                        </a:rPr>
                        <a:t>Deuxième cycle EEES (Master)</a:t>
                      </a:r>
                      <a:endParaRPr lang="ro-RO" sz="1600" dirty="0">
                        <a:latin typeface="Times New Roman"/>
                        <a:ea typeface="Times New Roman"/>
                        <a:cs typeface="Times New Roman"/>
                      </a:endParaRPr>
                    </a:p>
                  </a:txBody>
                  <a:tcPr marL="68580" marR="68580" marT="0" marB="0" anchor="ctr">
                    <a:cell3D prstMaterial="dkEdge">
                      <a:bevel/>
                      <a:lightRig rig="flood" dir="t"/>
                    </a:cell3D>
                  </a:tcPr>
                </a:tc>
                <a:tc vMerge="1">
                  <a:txBody>
                    <a:bodyPr/>
                    <a:lstStyle/>
                    <a:p>
                      <a:pPr algn="ctr"/>
                      <a:endParaRPr lang="fr-FR" noProof="0" dirty="0"/>
                    </a:p>
                  </a:txBody>
                  <a:tcPr anchor="ctr">
                    <a:cell3D prstMaterial="dkEdge">
                      <a:bevel/>
                      <a:lightRig rig="flood" dir="t"/>
                    </a:cell3D>
                  </a:tcPr>
                </a:tc>
              </a:tr>
              <a:tr h="320747">
                <a:tc>
                  <a:txBody>
                    <a:bodyPr/>
                    <a:lstStyle/>
                    <a:p>
                      <a:pPr algn="ctr"/>
                      <a:r>
                        <a:rPr lang="fr-FR" noProof="0" dirty="0" smtClean="0"/>
                        <a:t>EQF 8</a:t>
                      </a:r>
                      <a:endParaRPr lang="fr-FR" noProof="0" dirty="0"/>
                    </a:p>
                  </a:txBody>
                  <a:tcPr anchor="ctr">
                    <a:cell3D prstMaterial="dkEdge">
                      <a:bevel/>
                      <a:lightRig rig="flood" dir="t"/>
                    </a:cell3D>
                  </a:tcPr>
                </a:tc>
                <a:tc>
                  <a:txBody>
                    <a:bodyPr/>
                    <a:lstStyle/>
                    <a:p>
                      <a:pPr algn="l">
                        <a:spcAft>
                          <a:spcPts val="0"/>
                        </a:spcAft>
                      </a:pPr>
                      <a:r>
                        <a:rPr lang="fr-FR" sz="1600" dirty="0">
                          <a:latin typeface="Calibri"/>
                          <a:ea typeface="Times New Roman"/>
                          <a:cs typeface="Tahoma"/>
                        </a:rPr>
                        <a:t>Troisième cycle EEES (Doctorat)</a:t>
                      </a:r>
                      <a:endParaRPr lang="ro-RO" sz="1600" dirty="0">
                        <a:latin typeface="Times New Roman"/>
                        <a:ea typeface="Times New Roman"/>
                        <a:cs typeface="Times New Roman"/>
                      </a:endParaRPr>
                    </a:p>
                  </a:txBody>
                  <a:tcPr marL="68580" marR="68580" marT="0" marB="0" anchor="ctr">
                    <a:cell3D prstMaterial="dkEdge">
                      <a:bevel/>
                      <a:lightRig rig="flood" dir="t"/>
                    </a:cell3D>
                  </a:tcPr>
                </a:tc>
                <a:tc vMerge="1">
                  <a:txBody>
                    <a:bodyPr/>
                    <a:lstStyle/>
                    <a:p>
                      <a:pPr algn="ctr"/>
                      <a:endParaRPr lang="fr-FR" noProof="0" dirty="0"/>
                    </a:p>
                  </a:txBody>
                  <a:tcPr anchor="ctr">
                    <a:cell3D prstMaterial="dkEdge">
                      <a:bevel/>
                      <a:lightRig rig="flood" dir="t"/>
                    </a:cell3D>
                  </a:tcPr>
                </a:tc>
              </a:tr>
            </a:tbl>
          </a:graphicData>
        </a:graphic>
      </p:graphicFrame>
    </p:spTree>
    <p:extLst>
      <p:ext uri="{BB962C8B-B14F-4D97-AF65-F5344CB8AC3E}">
        <p14:creationId xmlns:p14="http://schemas.microsoft.com/office/powerpoint/2010/main" val="1402332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a:bodyPr>
          <a:lstStyle/>
          <a:p>
            <a:r>
              <a:rPr lang="fr-FR" dirty="0" smtClean="0"/>
              <a:t>CARTE DES RÉSULTATS D'APPRENTISSAGE</a:t>
            </a:r>
            <a:endParaRPr lang="en-US" dirty="0"/>
          </a:p>
        </p:txBody>
      </p:sp>
      <p:sp>
        <p:nvSpPr>
          <p:cNvPr id="4" name="Date Placeholder 3"/>
          <p:cNvSpPr>
            <a:spLocks noGrp="1"/>
          </p:cNvSpPr>
          <p:nvPr>
            <p:ph type="dt" sz="half" idx="10"/>
          </p:nvPr>
        </p:nvSpPr>
        <p:spPr/>
        <p:txBody>
          <a:bodyPr/>
          <a:lstStyle/>
          <a:p>
            <a:pPr>
              <a:defRPr/>
            </a:pPr>
            <a:r>
              <a:rPr lang="en-US" dirty="0" smtClean="0"/>
              <a:t>29/10</a:t>
            </a:r>
            <a:r>
              <a:rPr lang="ro-RO" dirty="0" smtClean="0"/>
              <a:t>/2015; </a:t>
            </a:r>
            <a:r>
              <a:rPr lang="en-US" dirty="0" smtClean="0"/>
              <a:t>Namur, </a:t>
            </a:r>
            <a:r>
              <a:rPr lang="en-US" dirty="0" err="1" smtClean="0"/>
              <a:t>Belgique</a:t>
            </a:r>
            <a:endParaRPr lang="en-US" dirty="0"/>
          </a:p>
        </p:txBody>
      </p:sp>
      <p:sp>
        <p:nvSpPr>
          <p:cNvPr id="5" name="Footer Placeholder 4"/>
          <p:cNvSpPr>
            <a:spLocks noGrp="1"/>
          </p:cNvSpPr>
          <p:nvPr>
            <p:ph type="ftr" sz="quarter" idx="11"/>
          </p:nvPr>
        </p:nvSpPr>
        <p:spPr/>
        <p:txBody>
          <a:bodyPr/>
          <a:lstStyle/>
          <a:p>
            <a:pPr>
              <a:defRPr/>
            </a:pPr>
            <a:r>
              <a:rPr lang="en-US" smtClean="0"/>
              <a:t>S. Toma; G &amp; D Chirlesan; www.gie.ro</a:t>
            </a:r>
            <a:endParaRPr lang="en-US"/>
          </a:p>
        </p:txBody>
      </p:sp>
      <p:sp>
        <p:nvSpPr>
          <p:cNvPr id="6" name="Slide Number Placeholder 5"/>
          <p:cNvSpPr>
            <a:spLocks noGrp="1"/>
          </p:cNvSpPr>
          <p:nvPr>
            <p:ph type="sldNum" sz="quarter" idx="12"/>
          </p:nvPr>
        </p:nvSpPr>
        <p:spPr/>
        <p:txBody>
          <a:bodyPr/>
          <a:lstStyle/>
          <a:p>
            <a:pPr>
              <a:defRPr/>
            </a:pPr>
            <a:fld id="{059D972F-01C4-44EB-999E-92EB8835F0BB}" type="slidenum">
              <a:rPr lang="en-US" smtClean="0"/>
              <a:pPr>
                <a:defRPr/>
              </a:pPr>
              <a:t>6</a:t>
            </a:fld>
            <a:endParaRPr lang="en-US"/>
          </a:p>
        </p:txBody>
      </p:sp>
      <p:pic>
        <p:nvPicPr>
          <p:cNvPr id="1026" name="Picture 2" descr="EQF-CEC - Learning Outcomes Chart - FR"/>
          <p:cNvPicPr>
            <a:picLocks noChangeAspect="1" noChangeArrowheads="1"/>
          </p:cNvPicPr>
          <p:nvPr/>
        </p:nvPicPr>
        <p:blipFill>
          <a:blip r:embed="rId2" cstate="print"/>
          <a:srcRect/>
          <a:stretch>
            <a:fillRect/>
          </a:stretch>
        </p:blipFill>
        <p:spPr bwMode="auto">
          <a:xfrm>
            <a:off x="990600" y="1828800"/>
            <a:ext cx="7239000" cy="407513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96574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a:bodyPr>
          <a:lstStyle/>
          <a:p>
            <a:r>
              <a:rPr lang="fr-FR" dirty="0" smtClean="0"/>
              <a:t>EXPERIENCE SPECIFIQUE DE LA ROUMANIE</a:t>
            </a:r>
            <a:endParaRPr lang="en-US" dirty="0"/>
          </a:p>
        </p:txBody>
      </p:sp>
      <p:sp>
        <p:nvSpPr>
          <p:cNvPr id="4" name="Date Placeholder 3"/>
          <p:cNvSpPr>
            <a:spLocks noGrp="1"/>
          </p:cNvSpPr>
          <p:nvPr>
            <p:ph type="dt" sz="half" idx="10"/>
          </p:nvPr>
        </p:nvSpPr>
        <p:spPr/>
        <p:txBody>
          <a:bodyPr/>
          <a:lstStyle/>
          <a:p>
            <a:pPr>
              <a:defRPr/>
            </a:pPr>
            <a:r>
              <a:rPr lang="en-US" dirty="0" smtClean="0"/>
              <a:t>29/10</a:t>
            </a:r>
            <a:r>
              <a:rPr lang="ro-RO" dirty="0" smtClean="0"/>
              <a:t>/2015; </a:t>
            </a:r>
            <a:r>
              <a:rPr lang="en-US" dirty="0" smtClean="0"/>
              <a:t>Namur, </a:t>
            </a:r>
            <a:r>
              <a:rPr lang="en-US" dirty="0" err="1" smtClean="0"/>
              <a:t>Belgique</a:t>
            </a:r>
            <a:endParaRPr lang="en-US" dirty="0"/>
          </a:p>
        </p:txBody>
      </p:sp>
      <p:sp>
        <p:nvSpPr>
          <p:cNvPr id="5" name="Footer Placeholder 4"/>
          <p:cNvSpPr>
            <a:spLocks noGrp="1"/>
          </p:cNvSpPr>
          <p:nvPr>
            <p:ph type="ftr" sz="quarter" idx="11"/>
          </p:nvPr>
        </p:nvSpPr>
        <p:spPr/>
        <p:txBody>
          <a:bodyPr/>
          <a:lstStyle/>
          <a:p>
            <a:pPr>
              <a:defRPr/>
            </a:pPr>
            <a:r>
              <a:rPr lang="en-US" smtClean="0"/>
              <a:t>S. Toma; G &amp; D Chirlesan; www.gie.ro</a:t>
            </a:r>
            <a:endParaRPr lang="en-US"/>
          </a:p>
        </p:txBody>
      </p:sp>
      <p:sp>
        <p:nvSpPr>
          <p:cNvPr id="6" name="Slide Number Placeholder 5"/>
          <p:cNvSpPr>
            <a:spLocks noGrp="1"/>
          </p:cNvSpPr>
          <p:nvPr>
            <p:ph type="sldNum" sz="quarter" idx="12"/>
          </p:nvPr>
        </p:nvSpPr>
        <p:spPr/>
        <p:txBody>
          <a:bodyPr/>
          <a:lstStyle/>
          <a:p>
            <a:pPr>
              <a:defRPr/>
            </a:pPr>
            <a:fld id="{059D972F-01C4-44EB-999E-92EB8835F0BB}" type="slidenum">
              <a:rPr lang="en-US" smtClean="0"/>
              <a:pPr>
                <a:defRPr/>
              </a:pPr>
              <a:t>7</a:t>
            </a:fld>
            <a:endParaRPr lang="en-US"/>
          </a:p>
        </p:txBody>
      </p:sp>
      <p:graphicFrame>
        <p:nvGraphicFramePr>
          <p:cNvPr id="8" name="Table 7"/>
          <p:cNvGraphicFramePr>
            <a:graphicFrameLocks noGrp="1"/>
          </p:cNvGraphicFramePr>
          <p:nvPr/>
        </p:nvGraphicFramePr>
        <p:xfrm>
          <a:off x="152400" y="1752600"/>
          <a:ext cx="8839197" cy="4114800"/>
        </p:xfrm>
        <a:graphic>
          <a:graphicData uri="http://schemas.openxmlformats.org/drawingml/2006/table">
            <a:tbl>
              <a:tblPr firstRow="1" bandRow="1">
                <a:tableStyleId>{5C22544A-7EE6-4342-B048-85BDC9FD1C3A}</a:tableStyleId>
              </a:tblPr>
              <a:tblGrid>
                <a:gridCol w="982133"/>
                <a:gridCol w="982133"/>
                <a:gridCol w="982133"/>
                <a:gridCol w="982133"/>
                <a:gridCol w="982133"/>
                <a:gridCol w="982133"/>
                <a:gridCol w="982133"/>
                <a:gridCol w="821269"/>
                <a:gridCol w="1142997"/>
              </a:tblGrid>
              <a:tr h="285609">
                <a:tc rowSpan="3">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tx2">
                        <a:lumMod val="20000"/>
                        <a:lumOff val="80000"/>
                      </a:schemeClr>
                    </a:solidFill>
                  </a:tcPr>
                </a:tc>
                <a:tc gridSpan="5">
                  <a:txBody>
                    <a:bodyPr/>
                    <a:lstStyle/>
                    <a:p>
                      <a:pPr algn="ctr"/>
                      <a:r>
                        <a:rPr lang="fr-FR" sz="1600" b="1" kern="1200" dirty="0" smtClean="0">
                          <a:solidFill>
                            <a:schemeClr val="lt1"/>
                          </a:solidFill>
                          <a:latin typeface="+mn-lt"/>
                          <a:ea typeface="+mn-ea"/>
                          <a:cs typeface="+mn-cs"/>
                        </a:rPr>
                        <a:t>Compétences professionnelles</a:t>
                      </a:r>
                      <a:endParaRPr lang="ro-RO" sz="16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2"/>
                    </a:solidFill>
                  </a:tcPr>
                </a:tc>
                <a:tc hMerge="1">
                  <a:txBody>
                    <a:bodyPr/>
                    <a:lstStyle/>
                    <a:p>
                      <a:endParaRPr lang="ro-RO" dirty="0"/>
                    </a:p>
                  </a:txBody>
                  <a:tcPr/>
                </a:tc>
                <a:tc hMerge="1">
                  <a:txBody>
                    <a:bodyPr/>
                    <a:lstStyle/>
                    <a:p>
                      <a:endParaRPr lang="ro-RO" dirty="0"/>
                    </a:p>
                  </a:txBody>
                  <a:tcPr/>
                </a:tc>
                <a:tc hMerge="1">
                  <a:txBody>
                    <a:bodyPr/>
                    <a:lstStyle/>
                    <a:p>
                      <a:endParaRPr lang="ro-RO" dirty="0"/>
                    </a:p>
                  </a:txBody>
                  <a:tcPr/>
                </a:tc>
                <a:tc hMerge="1">
                  <a:txBody>
                    <a:bodyPr/>
                    <a:lstStyle/>
                    <a:p>
                      <a:endParaRPr lang="ro-RO" dirty="0"/>
                    </a:p>
                  </a:txBody>
                  <a:tcPr/>
                </a:tc>
                <a:tc gridSpan="3">
                  <a:txBody>
                    <a:bodyPr/>
                    <a:lstStyle/>
                    <a:p>
                      <a:pPr algn="ctr"/>
                      <a:r>
                        <a:rPr lang="fr-FR" sz="1600" b="1" kern="1200" dirty="0" smtClean="0">
                          <a:solidFill>
                            <a:schemeClr val="lt1"/>
                          </a:solidFill>
                          <a:latin typeface="+mn-lt"/>
                          <a:ea typeface="+mn-ea"/>
                          <a:cs typeface="+mn-cs"/>
                        </a:rPr>
                        <a:t>Compétences transversales</a:t>
                      </a:r>
                      <a:endParaRPr lang="ro-RO" sz="16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4">
                        <a:lumMod val="75000"/>
                      </a:schemeClr>
                    </a:solidFill>
                  </a:tcPr>
                </a:tc>
                <a:tc hMerge="1">
                  <a:txBody>
                    <a:bodyPr/>
                    <a:lstStyle/>
                    <a:p>
                      <a:endParaRPr lang="ro-RO" dirty="0"/>
                    </a:p>
                  </a:txBody>
                  <a:tcPr/>
                </a:tc>
                <a:tc hMerge="1">
                  <a:txBody>
                    <a:bodyPr/>
                    <a:lstStyle/>
                    <a:p>
                      <a:endParaRPr lang="ro-RO" dirty="0"/>
                    </a:p>
                  </a:txBody>
                  <a:tcPr/>
                </a:tc>
              </a:tr>
              <a:tr h="285609">
                <a:tc vMerge="1">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tcPr>
                </a:tc>
                <a:tc gridSpan="2">
                  <a:txBody>
                    <a:bodyPr/>
                    <a:lstStyle/>
                    <a:p>
                      <a:pPr algn="ctr"/>
                      <a:r>
                        <a:rPr lang="fr-FR" sz="1600" b="1" kern="1200" dirty="0" smtClean="0">
                          <a:solidFill>
                            <a:schemeClr val="dk1"/>
                          </a:solidFill>
                          <a:latin typeface="+mn-lt"/>
                          <a:ea typeface="+mn-ea"/>
                          <a:cs typeface="+mn-cs"/>
                        </a:rPr>
                        <a:t>SAVOIRS</a:t>
                      </a:r>
                      <a:endParaRPr lang="ro-RO" sz="16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6">
                        <a:lumMod val="20000"/>
                        <a:lumOff val="80000"/>
                      </a:schemeClr>
                    </a:solidFill>
                  </a:tcPr>
                </a:tc>
                <a:tc hMerge="1">
                  <a:txBody>
                    <a:bodyPr/>
                    <a:lstStyle/>
                    <a:p>
                      <a:endParaRPr lang="ro-RO" dirty="0"/>
                    </a:p>
                  </a:txBody>
                  <a:tcPr/>
                </a:tc>
                <a:tc gridSpan="6">
                  <a:txBody>
                    <a:bodyPr/>
                    <a:lstStyle/>
                    <a:p>
                      <a:pPr algn="ctr"/>
                      <a:r>
                        <a:rPr lang="fr-FR" sz="1600" b="1" kern="1200" dirty="0" smtClean="0">
                          <a:solidFill>
                            <a:schemeClr val="dk1"/>
                          </a:solidFill>
                          <a:latin typeface="+mn-lt"/>
                          <a:ea typeface="+mn-ea"/>
                          <a:cs typeface="+mn-cs"/>
                        </a:rPr>
                        <a:t>SAVOIR - FAIRE</a:t>
                      </a:r>
                      <a:endParaRPr lang="ro-RO" sz="16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hMerge="1">
                  <a:txBody>
                    <a:bodyPr/>
                    <a:lstStyle/>
                    <a:p>
                      <a:endParaRPr lang="ro-RO" dirty="0"/>
                    </a:p>
                  </a:txBody>
                  <a:tcPr/>
                </a:tc>
                <a:tc hMerge="1">
                  <a:txBody>
                    <a:bodyPr/>
                    <a:lstStyle/>
                    <a:p>
                      <a:endParaRPr lang="ro-RO" dirty="0"/>
                    </a:p>
                  </a:txBody>
                  <a:tcPr/>
                </a:tc>
                <a:tc hMerge="1">
                  <a:txBody>
                    <a:bodyPr/>
                    <a:lstStyle/>
                    <a:p>
                      <a:endParaRPr lang="ro-RO" dirty="0"/>
                    </a:p>
                  </a:txBody>
                  <a:tcPr/>
                </a:tc>
                <a:tc hMerge="1">
                  <a:txBody>
                    <a:bodyPr/>
                    <a:lstStyle/>
                    <a:p>
                      <a:endParaRPr lang="ro-RO" dirty="0"/>
                    </a:p>
                  </a:txBody>
                  <a:tcPr/>
                </a:tc>
                <a:tc hMerge="1">
                  <a:txBody>
                    <a:bodyPr/>
                    <a:lstStyle/>
                    <a:p>
                      <a:endParaRPr lang="ro-RO" dirty="0"/>
                    </a:p>
                  </a:txBody>
                  <a:tcPr/>
                </a:tc>
              </a:tr>
              <a:tr h="649111">
                <a:tc vMerge="1">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tcPr>
                </a:tc>
                <a:tc>
                  <a:txBody>
                    <a:bodyPr/>
                    <a:lstStyle/>
                    <a:p>
                      <a:pPr algn="ctr">
                        <a:spcAft>
                          <a:spcPts val="0"/>
                        </a:spcAft>
                      </a:pPr>
                      <a:r>
                        <a:rPr lang="fr-FR" sz="1000" b="1" dirty="0">
                          <a:latin typeface="+mn-lt"/>
                          <a:ea typeface="Times New Roman"/>
                          <a:cs typeface="Tahoma"/>
                        </a:rPr>
                        <a:t>1.</a:t>
                      </a:r>
                      <a:endParaRPr lang="ro-RO" sz="1000" dirty="0">
                        <a:latin typeface="+mn-lt"/>
                        <a:ea typeface="Times New Roman"/>
                      </a:endParaRPr>
                    </a:p>
                    <a:p>
                      <a:pPr algn="ctr">
                        <a:spcAft>
                          <a:spcPts val="0"/>
                        </a:spcAft>
                      </a:pPr>
                      <a:r>
                        <a:rPr lang="fr-FR" sz="1000" b="1" dirty="0">
                          <a:latin typeface="+mn-lt"/>
                          <a:ea typeface="Times New Roman"/>
                          <a:cs typeface="Tahoma"/>
                        </a:rPr>
                        <a:t>Connaissance, </a:t>
                      </a:r>
                      <a:r>
                        <a:rPr lang="fr-FR" sz="1000" b="1" dirty="0" smtClean="0">
                          <a:latin typeface="+mn-lt"/>
                          <a:ea typeface="Times New Roman"/>
                          <a:cs typeface="Tahoma"/>
                        </a:rPr>
                        <a:t>langue </a:t>
                      </a:r>
                      <a:r>
                        <a:rPr lang="fr-FR" sz="1000" b="1" dirty="0">
                          <a:latin typeface="+mn-lt"/>
                          <a:ea typeface="Times New Roman"/>
                          <a:cs typeface="Tahoma"/>
                        </a:rPr>
                        <a:t>spécifique</a:t>
                      </a:r>
                      <a:endParaRPr lang="ro-RO" sz="1000" dirty="0">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6">
                        <a:lumMod val="20000"/>
                        <a:lumOff val="80000"/>
                      </a:schemeClr>
                    </a:solidFill>
                  </a:tcPr>
                </a:tc>
                <a:tc>
                  <a:txBody>
                    <a:bodyPr/>
                    <a:lstStyle/>
                    <a:p>
                      <a:pPr algn="ctr">
                        <a:spcAft>
                          <a:spcPts val="0"/>
                        </a:spcAft>
                      </a:pPr>
                      <a:r>
                        <a:rPr lang="fr-FR" sz="1000" b="1" dirty="0">
                          <a:latin typeface="+mn-lt"/>
                          <a:ea typeface="Times New Roman"/>
                          <a:cs typeface="Tahoma"/>
                        </a:rPr>
                        <a:t>2.</a:t>
                      </a:r>
                      <a:endParaRPr lang="ro-RO" sz="1000" dirty="0">
                        <a:latin typeface="+mn-lt"/>
                        <a:ea typeface="Times New Roman"/>
                      </a:endParaRPr>
                    </a:p>
                    <a:p>
                      <a:pPr algn="ctr">
                        <a:spcAft>
                          <a:spcPts val="0"/>
                        </a:spcAft>
                      </a:pPr>
                      <a:r>
                        <a:rPr lang="fr-FR" sz="1000" b="1" dirty="0">
                          <a:latin typeface="+mn-lt"/>
                          <a:ea typeface="Times New Roman"/>
                          <a:cs typeface="Tahoma"/>
                        </a:rPr>
                        <a:t>Explication et interprétation</a:t>
                      </a:r>
                      <a:endParaRPr lang="ro-RO" sz="1000" dirty="0">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6">
                        <a:lumMod val="20000"/>
                        <a:lumOff val="80000"/>
                      </a:schemeClr>
                    </a:solidFill>
                  </a:tcPr>
                </a:tc>
                <a:tc>
                  <a:txBody>
                    <a:bodyPr/>
                    <a:lstStyle/>
                    <a:p>
                      <a:pPr algn="ctr">
                        <a:spcAft>
                          <a:spcPts val="0"/>
                        </a:spcAft>
                      </a:pPr>
                      <a:r>
                        <a:rPr lang="fr-FR" sz="1000" b="1" dirty="0">
                          <a:latin typeface="+mn-lt"/>
                          <a:ea typeface="Times New Roman"/>
                          <a:cs typeface="Tahoma"/>
                        </a:rPr>
                        <a:t>3.</a:t>
                      </a:r>
                      <a:endParaRPr lang="ro-RO" sz="1000" dirty="0">
                        <a:latin typeface="+mn-lt"/>
                        <a:ea typeface="Times New Roman"/>
                      </a:endParaRPr>
                    </a:p>
                    <a:p>
                      <a:pPr algn="ctr">
                        <a:spcAft>
                          <a:spcPts val="0"/>
                        </a:spcAft>
                      </a:pPr>
                      <a:r>
                        <a:rPr lang="fr-FR" sz="1000" b="1" dirty="0">
                          <a:latin typeface="+mn-lt"/>
                          <a:ea typeface="Times New Roman"/>
                          <a:cs typeface="Tahoma"/>
                        </a:rPr>
                        <a:t>Application, le transfert et la résolution de problèmes</a:t>
                      </a:r>
                      <a:endParaRPr lang="ro-RO" sz="1000" dirty="0">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pPr algn="ctr">
                        <a:spcAft>
                          <a:spcPts val="0"/>
                        </a:spcAft>
                      </a:pPr>
                      <a:r>
                        <a:rPr lang="fr-FR" sz="1000" b="1" dirty="0">
                          <a:latin typeface="+mn-lt"/>
                          <a:ea typeface="Times New Roman"/>
                          <a:cs typeface="Tahoma"/>
                        </a:rPr>
                        <a:t>4.</a:t>
                      </a:r>
                      <a:endParaRPr lang="ro-RO" sz="1000" dirty="0">
                        <a:latin typeface="+mn-lt"/>
                        <a:ea typeface="Times New Roman"/>
                      </a:endParaRPr>
                    </a:p>
                    <a:p>
                      <a:pPr algn="ctr">
                        <a:spcAft>
                          <a:spcPts val="0"/>
                        </a:spcAft>
                      </a:pPr>
                      <a:r>
                        <a:rPr lang="fr-FR" sz="1000" b="1" dirty="0">
                          <a:latin typeface="+mn-lt"/>
                          <a:ea typeface="Times New Roman"/>
                          <a:cs typeface="Tahoma"/>
                        </a:rPr>
                        <a:t>La réflexion critique et constructive</a:t>
                      </a:r>
                      <a:endParaRPr lang="ro-RO" sz="1000" dirty="0">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pPr algn="ctr">
                        <a:spcAft>
                          <a:spcPts val="0"/>
                        </a:spcAft>
                      </a:pPr>
                      <a:r>
                        <a:rPr lang="fr-FR" sz="1000" b="1" dirty="0">
                          <a:latin typeface="+mn-lt"/>
                          <a:ea typeface="Times New Roman"/>
                          <a:cs typeface="Tahoma"/>
                        </a:rPr>
                        <a:t>5.</a:t>
                      </a:r>
                      <a:endParaRPr lang="ro-RO" sz="1000" dirty="0">
                        <a:latin typeface="+mn-lt"/>
                        <a:ea typeface="Times New Roman"/>
                      </a:endParaRPr>
                    </a:p>
                    <a:p>
                      <a:pPr algn="ctr">
                        <a:spcAft>
                          <a:spcPts val="0"/>
                        </a:spcAft>
                      </a:pPr>
                      <a:r>
                        <a:rPr lang="fr-FR" sz="1000" b="1" dirty="0">
                          <a:latin typeface="+mn-lt"/>
                          <a:ea typeface="Times New Roman"/>
                          <a:cs typeface="Tahoma"/>
                        </a:rPr>
                        <a:t>Créativité et innovation</a:t>
                      </a:r>
                      <a:endParaRPr lang="ro-RO" sz="1000" dirty="0">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pPr algn="ctr">
                        <a:spcAft>
                          <a:spcPts val="0"/>
                        </a:spcAft>
                      </a:pPr>
                      <a:r>
                        <a:rPr lang="fr-FR" sz="1000" b="1">
                          <a:latin typeface="+mn-lt"/>
                          <a:ea typeface="Times New Roman"/>
                          <a:cs typeface="Tahoma"/>
                        </a:rPr>
                        <a:t>6.</a:t>
                      </a:r>
                      <a:endParaRPr lang="ro-RO" sz="1000">
                        <a:latin typeface="+mn-lt"/>
                        <a:ea typeface="Times New Roman"/>
                      </a:endParaRPr>
                    </a:p>
                    <a:p>
                      <a:pPr algn="ctr">
                        <a:spcAft>
                          <a:spcPts val="0"/>
                        </a:spcAft>
                      </a:pPr>
                      <a:r>
                        <a:rPr lang="fr-FR" sz="1000" b="1">
                          <a:latin typeface="+mn-lt"/>
                          <a:ea typeface="Times New Roman"/>
                          <a:cs typeface="Tahoma"/>
                        </a:rPr>
                        <a:t>Autonomie et responsabilité</a:t>
                      </a:r>
                      <a:endParaRPr lang="ro-RO" sz="1000">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pPr algn="ctr">
                        <a:spcAft>
                          <a:spcPts val="0"/>
                        </a:spcAft>
                      </a:pPr>
                      <a:r>
                        <a:rPr lang="fr-FR" sz="1000" b="1">
                          <a:latin typeface="+mn-lt"/>
                          <a:ea typeface="Times New Roman"/>
                          <a:cs typeface="Tahoma"/>
                        </a:rPr>
                        <a:t>7.</a:t>
                      </a:r>
                      <a:endParaRPr lang="ro-RO" sz="1000">
                        <a:latin typeface="+mn-lt"/>
                        <a:ea typeface="Times New Roman"/>
                      </a:endParaRPr>
                    </a:p>
                    <a:p>
                      <a:pPr algn="ctr">
                        <a:spcAft>
                          <a:spcPts val="0"/>
                        </a:spcAft>
                      </a:pPr>
                      <a:r>
                        <a:rPr lang="fr-FR" sz="1000" b="1">
                          <a:latin typeface="+mn-lt"/>
                          <a:ea typeface="Times New Roman"/>
                          <a:cs typeface="Tahoma"/>
                        </a:rPr>
                        <a:t>Interaction sociale</a:t>
                      </a:r>
                      <a:endParaRPr lang="ro-RO" sz="1000">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pPr algn="ctr">
                        <a:spcAft>
                          <a:spcPts val="0"/>
                        </a:spcAft>
                      </a:pPr>
                      <a:r>
                        <a:rPr lang="fr-FR" sz="1000" b="1" dirty="0">
                          <a:latin typeface="+mn-lt"/>
                          <a:ea typeface="Times New Roman"/>
                          <a:cs typeface="Tahoma"/>
                        </a:rPr>
                        <a:t>8.</a:t>
                      </a:r>
                      <a:endParaRPr lang="ro-RO" sz="1000" dirty="0">
                        <a:latin typeface="+mn-lt"/>
                        <a:ea typeface="Times New Roman"/>
                      </a:endParaRPr>
                    </a:p>
                    <a:p>
                      <a:pPr algn="ctr">
                        <a:spcAft>
                          <a:spcPts val="0"/>
                        </a:spcAft>
                      </a:pPr>
                      <a:r>
                        <a:rPr lang="fr-FR" sz="1000" b="1" dirty="0">
                          <a:latin typeface="+mn-lt"/>
                          <a:ea typeface="Times New Roman"/>
                          <a:cs typeface="Tahoma"/>
                        </a:rPr>
                        <a:t>Développement personnel et professionnel</a:t>
                      </a:r>
                      <a:endParaRPr lang="ro-RO" sz="1000" dirty="0">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r>
              <a:tr h="285609">
                <a:tc>
                  <a:txBody>
                    <a:bodyPr/>
                    <a:lstStyle/>
                    <a:p>
                      <a:pPr algn="ctr"/>
                      <a:r>
                        <a:rPr lang="fr-FR" sz="1600" noProof="0" dirty="0" smtClean="0"/>
                        <a:t>EQF 1</a:t>
                      </a:r>
                      <a:endParaRPr lang="fr-FR" sz="1600"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6">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6">
                        <a:lumMod val="20000"/>
                        <a:lumOff val="80000"/>
                      </a:schemeClr>
                    </a:solidFill>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r>
              <a:tr h="285609">
                <a:tc>
                  <a:txBody>
                    <a:bodyPr/>
                    <a:lstStyle/>
                    <a:p>
                      <a:pPr algn="ctr"/>
                      <a:r>
                        <a:rPr lang="fr-FR" sz="1600" noProof="0" dirty="0" smtClean="0"/>
                        <a:t>EQF 2</a:t>
                      </a:r>
                      <a:endParaRPr lang="fr-FR" sz="1600"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6">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6">
                        <a:lumMod val="20000"/>
                        <a:lumOff val="80000"/>
                      </a:schemeClr>
                    </a:solidFill>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r>
              <a:tr h="285609">
                <a:tc>
                  <a:txBody>
                    <a:bodyPr/>
                    <a:lstStyle/>
                    <a:p>
                      <a:pPr algn="ctr"/>
                      <a:r>
                        <a:rPr lang="fr-FR" sz="1600" noProof="0" dirty="0" smtClean="0"/>
                        <a:t>EQF 3</a:t>
                      </a:r>
                      <a:endParaRPr lang="fr-FR" sz="1600"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6">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6">
                        <a:lumMod val="20000"/>
                        <a:lumOff val="80000"/>
                      </a:schemeClr>
                    </a:solidFill>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r>
              <a:tr h="285609">
                <a:tc>
                  <a:txBody>
                    <a:bodyPr/>
                    <a:lstStyle/>
                    <a:p>
                      <a:pPr algn="ctr"/>
                      <a:r>
                        <a:rPr lang="fr-FR" sz="1600" noProof="0" dirty="0" smtClean="0"/>
                        <a:t>EQF 4</a:t>
                      </a:r>
                      <a:endParaRPr lang="fr-FR" sz="1600"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6">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6">
                        <a:lumMod val="20000"/>
                        <a:lumOff val="80000"/>
                      </a:schemeClr>
                    </a:solidFill>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r>
              <a:tr h="285609">
                <a:tc>
                  <a:txBody>
                    <a:bodyPr/>
                    <a:lstStyle/>
                    <a:p>
                      <a:pPr algn="ctr"/>
                      <a:r>
                        <a:rPr lang="fr-FR" sz="1600" noProof="0" dirty="0" smtClean="0"/>
                        <a:t>EQF</a:t>
                      </a:r>
                      <a:r>
                        <a:rPr lang="fr-FR" sz="1600" baseline="0" noProof="0" dirty="0" smtClean="0"/>
                        <a:t> 5</a:t>
                      </a:r>
                      <a:endParaRPr lang="fr-FR" sz="1600"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6">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6">
                        <a:lumMod val="20000"/>
                        <a:lumOff val="80000"/>
                      </a:schemeClr>
                    </a:solidFill>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r>
              <a:tr h="285609">
                <a:tc>
                  <a:txBody>
                    <a:bodyPr/>
                    <a:lstStyle/>
                    <a:p>
                      <a:pPr algn="ctr"/>
                      <a:r>
                        <a:rPr lang="fr-FR" sz="1600" noProof="0" dirty="0" smtClean="0"/>
                        <a:t>EQF 6</a:t>
                      </a:r>
                      <a:endParaRPr lang="fr-FR" sz="1600"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6">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6">
                        <a:lumMod val="20000"/>
                        <a:lumOff val="80000"/>
                      </a:schemeClr>
                    </a:solidFill>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r>
              <a:tr h="285609">
                <a:tc>
                  <a:txBody>
                    <a:bodyPr/>
                    <a:lstStyle/>
                    <a:p>
                      <a:pPr algn="ctr"/>
                      <a:r>
                        <a:rPr lang="fr-FR" sz="1600" noProof="0" dirty="0" smtClean="0"/>
                        <a:t>EQF 7</a:t>
                      </a:r>
                      <a:endParaRPr lang="fr-FR" sz="1600"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6">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6">
                        <a:lumMod val="20000"/>
                        <a:lumOff val="80000"/>
                      </a:schemeClr>
                    </a:solidFill>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r>
              <a:tr h="285609">
                <a:tc>
                  <a:txBody>
                    <a:bodyPr/>
                    <a:lstStyle/>
                    <a:p>
                      <a:pPr algn="ctr"/>
                      <a:r>
                        <a:rPr lang="fr-FR" sz="1600" noProof="0" dirty="0" smtClean="0"/>
                        <a:t>EQF 8</a:t>
                      </a:r>
                      <a:endParaRPr lang="fr-FR" sz="1600"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6">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6">
                        <a:lumMod val="20000"/>
                        <a:lumOff val="80000"/>
                      </a:schemeClr>
                    </a:solidFill>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c>
                  <a:txBody>
                    <a:bodyPr/>
                    <a:lstStyle/>
                    <a:p>
                      <a:endParaRPr lang="ro-RO"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5">
                        <a:lumMod val="20000"/>
                        <a:lumOff val="80000"/>
                      </a:schemeClr>
                    </a:solidFill>
                  </a:tcPr>
                </a:tc>
              </a:tr>
            </a:tbl>
          </a:graphicData>
        </a:graphic>
      </p:graphicFrame>
      <p:sp>
        <p:nvSpPr>
          <p:cNvPr id="3" name="Bouton d'action : Précédent 2">
            <a:hlinkClick r:id="rId2" action="ppaction://hlinksldjump" highlightClick="1"/>
          </p:cNvPr>
          <p:cNvSpPr/>
          <p:nvPr/>
        </p:nvSpPr>
        <p:spPr>
          <a:xfrm>
            <a:off x="8763000" y="6019800"/>
            <a:ext cx="304800" cy="304800"/>
          </a:xfrm>
          <a:prstGeom prst="actionButtonBackPreviou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2832937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a:bodyPr>
          <a:lstStyle/>
          <a:p>
            <a:r>
              <a:rPr lang="fr-FR" dirty="0" smtClean="0">
                <a:effectLst/>
              </a:rPr>
              <a:t>LIEN AVEC LES COMPETENCES		(1)</a:t>
            </a:r>
            <a:endParaRPr lang="en-US" dirty="0"/>
          </a:p>
        </p:txBody>
      </p:sp>
      <p:sp>
        <p:nvSpPr>
          <p:cNvPr id="3" name="Content Placeholder 2"/>
          <p:cNvSpPr>
            <a:spLocks noGrp="1"/>
          </p:cNvSpPr>
          <p:nvPr>
            <p:ph idx="1"/>
          </p:nvPr>
        </p:nvSpPr>
        <p:spPr>
          <a:xfrm>
            <a:off x="457200" y="1752600"/>
            <a:ext cx="8229600" cy="4191000"/>
          </a:xfrm>
        </p:spPr>
        <p:txBody>
          <a:bodyPr>
            <a:normAutofit lnSpcReduction="10000"/>
          </a:bodyPr>
          <a:lstStyle/>
          <a:p>
            <a:pPr lvl="0"/>
            <a:r>
              <a:rPr lang="fr-FR" sz="2400" dirty="0" smtClean="0"/>
              <a:t>Dans la matrice EQF / CEC, les compétences transversales sont structurées comme compétences de rôle et compétences de développement personnel et professionnel</a:t>
            </a:r>
          </a:p>
          <a:p>
            <a:pPr lvl="0"/>
            <a:r>
              <a:rPr lang="fr-FR" sz="2400" dirty="0" smtClean="0"/>
              <a:t>Chaque niveau de qualification est basé sur un ensemble de descripteurs qui indique les résultats d'apprentissage pour / dans le but d'obtenir une qualification</a:t>
            </a:r>
          </a:p>
          <a:p>
            <a:pPr lvl="0"/>
            <a:r>
              <a:rPr lang="fr-FR" sz="2400" dirty="0" smtClean="0"/>
              <a:t>Les descripteurs de niveaux individualisent les descripteurs généraux pour chaque type de compétence et pour chaque niveau de qualification</a:t>
            </a:r>
          </a:p>
          <a:p>
            <a:pPr lvl="0"/>
            <a:r>
              <a:rPr lang="fr-FR" sz="2400" dirty="0" smtClean="0"/>
              <a:t>Les résultats à chaque niveau incluent tous les niveaux inférieurs de ceux dans le même sous-volet</a:t>
            </a:r>
            <a:endParaRPr lang="en-US" sz="2400" dirty="0"/>
          </a:p>
        </p:txBody>
      </p:sp>
      <p:sp>
        <p:nvSpPr>
          <p:cNvPr id="4" name="Date Placeholder 3"/>
          <p:cNvSpPr>
            <a:spLocks noGrp="1"/>
          </p:cNvSpPr>
          <p:nvPr>
            <p:ph type="dt" sz="half" idx="10"/>
          </p:nvPr>
        </p:nvSpPr>
        <p:spPr/>
        <p:txBody>
          <a:bodyPr/>
          <a:lstStyle/>
          <a:p>
            <a:pPr>
              <a:defRPr/>
            </a:pPr>
            <a:r>
              <a:rPr lang="en-US" dirty="0" smtClean="0"/>
              <a:t>29/10</a:t>
            </a:r>
            <a:r>
              <a:rPr lang="ro-RO" dirty="0" smtClean="0"/>
              <a:t>/2015; </a:t>
            </a:r>
            <a:r>
              <a:rPr lang="en-US" dirty="0" smtClean="0"/>
              <a:t>Namur, </a:t>
            </a:r>
            <a:r>
              <a:rPr lang="en-US" dirty="0" err="1" smtClean="0"/>
              <a:t>Belgique</a:t>
            </a:r>
            <a:endParaRPr lang="en-US" dirty="0"/>
          </a:p>
        </p:txBody>
      </p:sp>
      <p:sp>
        <p:nvSpPr>
          <p:cNvPr id="5" name="Footer Placeholder 4"/>
          <p:cNvSpPr>
            <a:spLocks noGrp="1"/>
          </p:cNvSpPr>
          <p:nvPr>
            <p:ph type="ftr" sz="quarter" idx="11"/>
          </p:nvPr>
        </p:nvSpPr>
        <p:spPr/>
        <p:txBody>
          <a:bodyPr/>
          <a:lstStyle/>
          <a:p>
            <a:pPr>
              <a:defRPr/>
            </a:pPr>
            <a:r>
              <a:rPr lang="en-US" smtClean="0"/>
              <a:t>S. Toma; G &amp; D Chirlesan; www.gie.ro</a:t>
            </a:r>
            <a:endParaRPr lang="en-US"/>
          </a:p>
        </p:txBody>
      </p:sp>
      <p:sp>
        <p:nvSpPr>
          <p:cNvPr id="6" name="Slide Number Placeholder 5"/>
          <p:cNvSpPr>
            <a:spLocks noGrp="1"/>
          </p:cNvSpPr>
          <p:nvPr>
            <p:ph type="sldNum" sz="quarter" idx="12"/>
          </p:nvPr>
        </p:nvSpPr>
        <p:spPr/>
        <p:txBody>
          <a:bodyPr/>
          <a:lstStyle/>
          <a:p>
            <a:pPr>
              <a:defRPr/>
            </a:pPr>
            <a:fld id="{059D972F-01C4-44EB-999E-92EB8835F0BB}" type="slidenum">
              <a:rPr lang="en-US" smtClean="0"/>
              <a:pPr>
                <a:defRPr/>
              </a:pPr>
              <a:t>8</a:t>
            </a:fld>
            <a:endParaRPr lang="en-US"/>
          </a:p>
        </p:txBody>
      </p:sp>
    </p:spTree>
    <p:extLst>
      <p:ext uri="{BB962C8B-B14F-4D97-AF65-F5344CB8AC3E}">
        <p14:creationId xmlns:p14="http://schemas.microsoft.com/office/powerpoint/2010/main" val="2714180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a:bodyPr>
          <a:lstStyle/>
          <a:p>
            <a:r>
              <a:rPr lang="fr-FR" dirty="0" smtClean="0">
                <a:effectLst/>
              </a:rPr>
              <a:t>LIEN AVEC LES COMPETENCES		(2)</a:t>
            </a:r>
            <a:endParaRPr lang="en-US" dirty="0"/>
          </a:p>
        </p:txBody>
      </p:sp>
      <p:sp>
        <p:nvSpPr>
          <p:cNvPr id="3" name="Content Placeholder 2"/>
          <p:cNvSpPr>
            <a:spLocks noGrp="1"/>
          </p:cNvSpPr>
          <p:nvPr>
            <p:ph idx="1"/>
          </p:nvPr>
        </p:nvSpPr>
        <p:spPr>
          <a:xfrm>
            <a:off x="457200" y="1752600"/>
            <a:ext cx="8229600" cy="4191000"/>
          </a:xfrm>
        </p:spPr>
        <p:txBody>
          <a:bodyPr>
            <a:normAutofit fontScale="92500" lnSpcReduction="10000"/>
          </a:bodyPr>
          <a:lstStyle/>
          <a:p>
            <a:r>
              <a:rPr lang="fr-FR" sz="2400" dirty="0" smtClean="0"/>
              <a:t>Les descripteurs génériques introduits dans la matrice indiquent les activités prévues, les résultats et la performance pour chaque niveau de qualification. Ils permettent la description d'une qualification et, dans le même temps, expriment les points de repère nécessaires à l'évaluation du niveau de compétence.</a:t>
            </a:r>
            <a:endParaRPr lang="ro-RO" sz="2400" dirty="0" smtClean="0"/>
          </a:p>
          <a:p>
            <a:r>
              <a:rPr lang="fr-FR" sz="2400" dirty="0" smtClean="0"/>
              <a:t>Le CNQ doit favoriser le développement de la confiance mutuelle entre les différentes parties prenantes impliquées dans l'éducation et la formation par </a:t>
            </a:r>
            <a:r>
              <a:rPr lang="fr-FR" sz="2400" dirty="0"/>
              <a:t>le biais de la coopération . </a:t>
            </a:r>
            <a:r>
              <a:rPr lang="fr-FR" sz="2400" dirty="0" smtClean="0"/>
              <a:t>Ainsi, le développement du CEQ ne devrait </a:t>
            </a:r>
            <a:r>
              <a:rPr lang="fr-FR" sz="2400" dirty="0" smtClean="0"/>
              <a:t>être atteint </a:t>
            </a:r>
            <a:r>
              <a:rPr lang="fr-BE" sz="2400" dirty="0" smtClean="0"/>
              <a:t>que </a:t>
            </a:r>
            <a:r>
              <a:rPr lang="fr-BE" sz="2400" dirty="0"/>
              <a:t>lorsqu’un processus dynamique et </a:t>
            </a:r>
            <a:r>
              <a:rPr lang="fr-BE" sz="2400" dirty="0" smtClean="0"/>
              <a:t>lucratif, </a:t>
            </a:r>
            <a:r>
              <a:rPr lang="fr-BE" sz="2400" dirty="0"/>
              <a:t>ouvert aux consultations </a:t>
            </a:r>
            <a:r>
              <a:rPr lang="fr-BE" sz="2400" dirty="0" smtClean="0"/>
              <a:t>répétées, se finalisera </a:t>
            </a:r>
            <a:r>
              <a:rPr lang="fr-BE" sz="2400" dirty="0"/>
              <a:t>par </a:t>
            </a:r>
            <a:r>
              <a:rPr lang="fr-BE" sz="2400" dirty="0" smtClean="0"/>
              <a:t>un accord </a:t>
            </a:r>
            <a:r>
              <a:rPr lang="fr-BE" sz="2400" dirty="0"/>
              <a:t>final obtenu par </a:t>
            </a:r>
            <a:r>
              <a:rPr lang="fr-BE" sz="2400" dirty="0" smtClean="0"/>
              <a:t>consensus </a:t>
            </a:r>
            <a:r>
              <a:rPr lang="fr-BE" sz="2400" dirty="0"/>
              <a:t>de tous les acteurs participants sur les descripteurs et normes d'évaluation de chaque </a:t>
            </a:r>
            <a:r>
              <a:rPr lang="fr-BE" sz="2400" dirty="0" smtClean="0"/>
              <a:t>qualification.</a:t>
            </a:r>
            <a:endParaRPr lang="ro-RO" sz="2400" b="1" u="sng" dirty="0">
              <a:solidFill>
                <a:srgbClr val="FF0000"/>
              </a:solidFill>
            </a:endParaRPr>
          </a:p>
        </p:txBody>
      </p:sp>
      <p:sp>
        <p:nvSpPr>
          <p:cNvPr id="4" name="Date Placeholder 3"/>
          <p:cNvSpPr>
            <a:spLocks noGrp="1"/>
          </p:cNvSpPr>
          <p:nvPr>
            <p:ph type="dt" sz="half" idx="10"/>
          </p:nvPr>
        </p:nvSpPr>
        <p:spPr/>
        <p:txBody>
          <a:bodyPr/>
          <a:lstStyle/>
          <a:p>
            <a:pPr>
              <a:defRPr/>
            </a:pPr>
            <a:r>
              <a:rPr lang="en-US" dirty="0" smtClean="0"/>
              <a:t>29/10</a:t>
            </a:r>
            <a:r>
              <a:rPr lang="ro-RO" dirty="0" smtClean="0"/>
              <a:t>/2015; </a:t>
            </a:r>
            <a:r>
              <a:rPr lang="en-US" dirty="0" smtClean="0"/>
              <a:t>Namur, </a:t>
            </a:r>
            <a:r>
              <a:rPr lang="en-US" dirty="0" err="1" smtClean="0"/>
              <a:t>Belgique</a:t>
            </a:r>
            <a:endParaRPr lang="en-US" dirty="0"/>
          </a:p>
        </p:txBody>
      </p:sp>
      <p:sp>
        <p:nvSpPr>
          <p:cNvPr id="5" name="Footer Placeholder 4"/>
          <p:cNvSpPr>
            <a:spLocks noGrp="1"/>
          </p:cNvSpPr>
          <p:nvPr>
            <p:ph type="ftr" sz="quarter" idx="11"/>
          </p:nvPr>
        </p:nvSpPr>
        <p:spPr/>
        <p:txBody>
          <a:bodyPr/>
          <a:lstStyle/>
          <a:p>
            <a:pPr>
              <a:defRPr/>
            </a:pPr>
            <a:r>
              <a:rPr lang="en-US" smtClean="0"/>
              <a:t>S. Toma; G &amp; D Chirlesan; www.gie.ro</a:t>
            </a:r>
            <a:endParaRPr lang="en-US"/>
          </a:p>
        </p:txBody>
      </p:sp>
      <p:sp>
        <p:nvSpPr>
          <p:cNvPr id="6" name="Slide Number Placeholder 5"/>
          <p:cNvSpPr>
            <a:spLocks noGrp="1"/>
          </p:cNvSpPr>
          <p:nvPr>
            <p:ph type="sldNum" sz="quarter" idx="12"/>
          </p:nvPr>
        </p:nvSpPr>
        <p:spPr/>
        <p:txBody>
          <a:bodyPr/>
          <a:lstStyle/>
          <a:p>
            <a:pPr>
              <a:defRPr/>
            </a:pPr>
            <a:fld id="{059D972F-01C4-44EB-999E-92EB8835F0BB}" type="slidenum">
              <a:rPr lang="en-US" smtClean="0"/>
              <a:pPr>
                <a:defRPr/>
              </a:pPr>
              <a:t>9</a:t>
            </a:fld>
            <a:endParaRPr lang="en-US"/>
          </a:p>
        </p:txBody>
      </p:sp>
    </p:spTree>
    <p:extLst>
      <p:ext uri="{BB962C8B-B14F-4D97-AF65-F5344CB8AC3E}">
        <p14:creationId xmlns:p14="http://schemas.microsoft.com/office/powerpoint/2010/main" val="27141805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844</TotalTime>
  <Words>865</Words>
  <Application>Microsoft Office PowerPoint</Application>
  <PresentationFormat>Affichage à l'écran (4:3)</PresentationFormat>
  <Paragraphs>157</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Office Theme</vt:lpstr>
      <vt:lpstr>LIEN AVEC LES  COMPÉTENCES-CLÉS</vt:lpstr>
      <vt:lpstr>EQF – CEC en bref </vt:lpstr>
      <vt:lpstr>RÉSULTATS D'APPRENTISSAGE</vt:lpstr>
      <vt:lpstr>Descripteurs définissant les niveaux du EQF / CEC</vt:lpstr>
      <vt:lpstr>Corrélations avec EEES et VET</vt:lpstr>
      <vt:lpstr>CARTE DES RÉSULTATS D'APPRENTISSAGE</vt:lpstr>
      <vt:lpstr>EXPERIENCE SPECIFIQUE DE LA ROUMANIE</vt:lpstr>
      <vt:lpstr>LIEN AVEC LES COMPETENCES  (1)</vt:lpstr>
      <vt:lpstr>LIEN AVEC LES COMPETENCES  (2)</vt:lpstr>
      <vt:lpstr>LIEN AVEC LES COMPETENCES  (3)</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CHIRLESAN</dc:creator>
  <cp:lastModifiedBy>Administrateur</cp:lastModifiedBy>
  <cp:revision>154</cp:revision>
  <dcterms:created xsi:type="dcterms:W3CDTF">2014-07-19T08:06:45Z</dcterms:created>
  <dcterms:modified xsi:type="dcterms:W3CDTF">2015-10-26T14:16:54Z</dcterms:modified>
</cp:coreProperties>
</file>