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62940F-86EB-40C6-AF3D-117B8356CF4A}" type="datetimeFigureOut">
              <a:rPr lang="fr-FR" smtClean="0"/>
              <a:t>28/10/2015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64C2D0-CB0A-4327-9E3F-6D0C2F8C92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20465" y="1159318"/>
            <a:ext cx="7414592" cy="1670025"/>
          </a:xfrm>
        </p:spPr>
        <p:txBody>
          <a:bodyPr/>
          <a:lstStyle/>
          <a:p>
            <a:r>
              <a:rPr lang="fr-FR" sz="3800" cap="none" spc="0" dirty="0" smtClean="0">
                <a:solidFill>
                  <a:srgbClr val="D16349"/>
                </a:solidFill>
                <a:latin typeface="Georgia"/>
              </a:rPr>
              <a:t>Savoir-faire </a:t>
            </a:r>
            <a:r>
              <a:rPr lang="fr-FR" sz="3800" cap="none" spc="0" dirty="0">
                <a:solidFill>
                  <a:srgbClr val="D16349"/>
                </a:solidFill>
                <a:latin typeface="Georgia"/>
              </a:rPr>
              <a:t>comportementaux en situation professionnelle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64861" y="3501008"/>
            <a:ext cx="7141650" cy="1332458"/>
          </a:xfrm>
        </p:spPr>
        <p:txBody>
          <a:bodyPr/>
          <a:lstStyle/>
          <a:p>
            <a:pPr algn="ctr"/>
            <a:r>
              <a:rPr lang="fr-FR" b="1" dirty="0" smtClean="0"/>
              <a:t>France</a:t>
            </a:r>
          </a:p>
          <a:p>
            <a:pPr algn="ctr"/>
            <a:r>
              <a:rPr lang="fr-FR" b="1" dirty="0" smtClean="0"/>
              <a:t>Transfert des outils à CRIF Formation et Conseil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7"/>
          <a:stretch/>
        </p:blipFill>
        <p:spPr>
          <a:xfrm>
            <a:off x="8857" y="836712"/>
            <a:ext cx="1758703" cy="2143140"/>
          </a:xfrm>
          <a:prstGeom prst="rect">
            <a:avLst/>
          </a:prstGeom>
        </p:spPr>
      </p:pic>
      <p:pic>
        <p:nvPicPr>
          <p:cNvPr id="1026" name="Picture 2" descr="C:\Users\ludivine\Dropbox\CRIF lb\LOGO\logo_crif-OFFICIEL-format lett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834350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331640" y="6401715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 soutenu par l’agence Européenne Léonardo</a:t>
            </a:r>
            <a:endParaRPr lang="fr-FR" dirty="0"/>
          </a:p>
        </p:txBody>
      </p:sp>
      <p:pic>
        <p:nvPicPr>
          <p:cNvPr id="7" name="Picture 3" descr="F:\Logo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322" y="5992041"/>
            <a:ext cx="1982822" cy="81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5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Formation d’encadrant technique de structure d’insertion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92406"/>
            <a:ext cx="9036496" cy="5165594"/>
          </a:xfrm>
        </p:spPr>
        <p:txBody>
          <a:bodyPr>
            <a:normAutofit lnSpcReduction="10000"/>
          </a:bodyPr>
          <a:lstStyle/>
          <a:p>
            <a:r>
              <a:rPr lang="fr-FR" sz="2000" u="sng" dirty="0" smtClean="0"/>
              <a:t>Méthodologie:</a:t>
            </a:r>
          </a:p>
          <a:p>
            <a:endParaRPr lang="fr-FR" sz="500" dirty="0" smtClean="0"/>
          </a:p>
          <a:p>
            <a:pPr lvl="1"/>
            <a:r>
              <a:rPr lang="fr-FR" dirty="0" smtClean="0"/>
              <a:t>Brainstorming des comportements professionnels que les encadrants estiment être </a:t>
            </a:r>
            <a:r>
              <a:rPr lang="fr-FR" dirty="0" smtClean="0"/>
              <a:t>indispensables</a:t>
            </a:r>
            <a:endParaRPr lang="fr-FR" dirty="0" smtClean="0"/>
          </a:p>
          <a:p>
            <a:pPr lvl="1"/>
            <a:r>
              <a:rPr lang="fr-FR" dirty="0" smtClean="0"/>
              <a:t>Les comportements sont inscrits au </a:t>
            </a:r>
            <a:r>
              <a:rPr lang="fr-FR" dirty="0" smtClean="0"/>
              <a:t>tableau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/>
              <a:t>Le formateur questionne sur la signification de chaque comportement </a:t>
            </a:r>
            <a:r>
              <a:rPr lang="fr-FR" dirty="0" smtClean="0"/>
              <a:t>cité</a:t>
            </a:r>
            <a:endParaRPr lang="fr-FR" dirty="0"/>
          </a:p>
          <a:p>
            <a:pPr marL="274320" lvl="1" indent="0">
              <a:buNone/>
            </a:pPr>
            <a:r>
              <a:rPr lang="fr-FR" i="1" dirty="0">
                <a:solidFill>
                  <a:srgbClr val="002060"/>
                </a:solidFill>
              </a:rPr>
              <a:t>Cette étape met en </a:t>
            </a:r>
            <a:r>
              <a:rPr lang="fr-FR" i="1" dirty="0" smtClean="0">
                <a:solidFill>
                  <a:srgbClr val="002060"/>
                </a:solidFill>
              </a:rPr>
              <a:t>évidence </a:t>
            </a:r>
            <a:r>
              <a:rPr lang="fr-FR" i="1" dirty="0">
                <a:solidFill>
                  <a:srgbClr val="002060"/>
                </a:solidFill>
              </a:rPr>
              <a:t>la subjectivité des termes </a:t>
            </a:r>
            <a:r>
              <a:rPr lang="fr-FR" i="1" dirty="0" smtClean="0">
                <a:solidFill>
                  <a:srgbClr val="002060"/>
                </a:solidFill>
              </a:rPr>
              <a:t>employés</a:t>
            </a:r>
            <a:endParaRPr lang="fr-FR" i="1" dirty="0"/>
          </a:p>
          <a:p>
            <a:pPr lvl="1"/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1164495" y="4613813"/>
            <a:ext cx="1800200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08744" y="3988966"/>
            <a:ext cx="2016224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rise d’initiative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419872" y="4928549"/>
            <a:ext cx="1728192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adaptation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948264" y="3711170"/>
            <a:ext cx="1728192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25303" y="3360422"/>
            <a:ext cx="1512168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motivation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521747" y="3377219"/>
            <a:ext cx="1800200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dynamisme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402483" y="4050822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politesse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637835" y="4080502"/>
            <a:ext cx="2232248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  <a:r>
              <a:rPr lang="fr-FR" dirty="0" smtClean="0"/>
              <a:t>ravail en équipe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506470" y="2991090"/>
            <a:ext cx="1656184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652120" y="4618013"/>
            <a:ext cx="2880320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s</a:t>
            </a:r>
            <a:r>
              <a:rPr lang="fr-FR" dirty="0" smtClean="0"/>
              <a:t>ens des responsabilités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217491" y="3360422"/>
            <a:ext cx="1728192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organisation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9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>
                <a:solidFill>
                  <a:srgbClr val="D2533C"/>
                </a:solidFill>
              </a:rPr>
              <a:t>Formation d’encadrant technique de structure d’insertion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/>
          <a:lstStyle/>
          <a:p>
            <a:r>
              <a:rPr lang="fr-FR" sz="2000" dirty="0" smtClean="0"/>
              <a:t>Chaque encadrant va alors traduire les termes qui lui semblent essentiels en « signes observables » sur les postes de travail de ses </a:t>
            </a:r>
            <a:r>
              <a:rPr lang="fr-FR" sz="2000" dirty="0" smtClean="0"/>
              <a:t>salariés</a:t>
            </a:r>
            <a:endParaRPr lang="fr-FR" sz="20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03848" y="386104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S’adapte aux situations </a:t>
            </a:r>
            <a:r>
              <a:rPr lang="fr-FR" dirty="0" smtClean="0"/>
              <a:t>imprévues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02832" y="4635714"/>
            <a:ext cx="5941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Apporte son aide aux collègues en cas de nécessité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03848" y="535477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Travaille en fixant des priorités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203848" y="3002468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Exécute correctement son travail dans le temps imparti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64721" y="31415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Efficacité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64721" y="389824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864721" y="4662483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Travail en équipe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63588" y="5373216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Organisation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472122" y="3324634"/>
            <a:ext cx="394911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513954" y="4096305"/>
            <a:ext cx="394911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807921" y="4847149"/>
            <a:ext cx="394911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646352" y="5539436"/>
            <a:ext cx="394911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81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>
                <a:solidFill>
                  <a:srgbClr val="D2533C"/>
                </a:solidFill>
              </a:rPr>
              <a:t>Formation d’encadrant technique de structure d’insertion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/>
          <a:lstStyle/>
          <a:p>
            <a:r>
              <a:rPr lang="fr-FR" u="sng" dirty="0" smtClean="0"/>
              <a:t>Intérêt principal de l’outil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pPr lvl="1"/>
            <a:r>
              <a:rPr lang="fr-FR" dirty="0" smtClean="0"/>
              <a:t>Fait prendre conscience aux encadrants de l’importance de la formulation des </a:t>
            </a:r>
            <a:r>
              <a:rPr lang="fr-FR" dirty="0" smtClean="0"/>
              <a:t>indicateurs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 smtClean="0"/>
              <a:t>Permet aux encadrants d’avoir une grille utilisable par les salariés en auto </a:t>
            </a:r>
            <a:r>
              <a:rPr lang="fr-FR" dirty="0" smtClean="0"/>
              <a:t>évaluation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066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27784" y="2924944"/>
            <a:ext cx="3970784" cy="975320"/>
          </a:xfrm>
        </p:spPr>
        <p:txBody>
          <a:bodyPr/>
          <a:lstStyle/>
          <a:p>
            <a:pPr algn="ctr"/>
            <a:r>
              <a:rPr lang="fr-FR" dirty="0" smtClean="0"/>
              <a:t>Merci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63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DU TRANSFERT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Entreprise d’Entrainement </a:t>
            </a:r>
            <a:r>
              <a:rPr lang="fr-FR" u="sng" dirty="0" smtClean="0"/>
              <a:t>Pédagogique</a:t>
            </a:r>
            <a:endParaRPr lang="fr-FR" dirty="0" smtClean="0"/>
          </a:p>
          <a:p>
            <a:pPr marL="0" indent="0">
              <a:buNone/>
            </a:pPr>
            <a:r>
              <a:rPr lang="fr-FR" sz="2000" dirty="0" smtClean="0"/>
              <a:t>Formation aux métiers du </a:t>
            </a:r>
            <a:r>
              <a:rPr lang="fr-FR" sz="2000" dirty="0" smtClean="0"/>
              <a:t>tertiaire</a:t>
            </a:r>
            <a:endParaRPr lang="fr-FR" sz="2000" dirty="0" smtClean="0"/>
          </a:p>
          <a:p>
            <a:endParaRPr lang="fr-FR" dirty="0" smtClean="0"/>
          </a:p>
          <a:p>
            <a:r>
              <a:rPr lang="fr-FR" u="sng" dirty="0" smtClean="0"/>
              <a:t>Elaboration du Projet Professionnel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sz="2000" dirty="0" smtClean="0"/>
              <a:t>Pré-qualification </a:t>
            </a:r>
            <a:r>
              <a:rPr lang="fr-FR" sz="2000" dirty="0" smtClean="0"/>
              <a:t>servant à valider le projet professionnel par des stages en </a:t>
            </a:r>
            <a:r>
              <a:rPr lang="fr-FR" sz="2000" dirty="0" smtClean="0"/>
              <a:t>entreprise</a:t>
            </a:r>
            <a:endParaRPr lang="fr-FR" dirty="0" smtClean="0"/>
          </a:p>
          <a:p>
            <a:r>
              <a:rPr lang="fr-FR" u="sng" dirty="0" smtClean="0"/>
              <a:t>Formation d’Encadrant Technique d’Activité d’Insertion par </a:t>
            </a:r>
            <a:r>
              <a:rPr lang="fr-FR" u="sng" dirty="0" smtClean="0"/>
              <a:t>l’Economique</a:t>
            </a:r>
            <a:endParaRPr lang="fr-FR" dirty="0" smtClean="0"/>
          </a:p>
          <a:p>
            <a:pPr marL="0" indent="0">
              <a:buNone/>
            </a:pPr>
            <a:r>
              <a:rPr lang="fr-FR" sz="2000" dirty="0" smtClean="0"/>
              <a:t>Formation </a:t>
            </a:r>
            <a:r>
              <a:rPr lang="fr-FR" sz="2000" dirty="0" err="1" smtClean="0"/>
              <a:t>certifiante</a:t>
            </a:r>
            <a:r>
              <a:rPr lang="fr-FR" sz="2000" dirty="0" smtClean="0"/>
              <a:t> d’Encadrant Technique de structure d’insertion par l’activité économique.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977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Entreprise d’entrainement pédagogique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Grille d’observation des comportements professionnels sur le </a:t>
            </a:r>
            <a:r>
              <a:rPr lang="fr-FR" b="1" u="sng" dirty="0" smtClean="0"/>
              <a:t>poste d’agent </a:t>
            </a:r>
            <a:r>
              <a:rPr lang="fr-FR" b="1" u="sng" dirty="0" smtClean="0"/>
              <a:t>d’accueil</a:t>
            </a:r>
            <a:endParaRPr lang="fr-FR" dirty="0" smtClean="0"/>
          </a:p>
          <a:p>
            <a:endParaRPr lang="fr-FR" dirty="0" smtClean="0"/>
          </a:p>
          <a:p>
            <a:pPr lvl="1"/>
            <a:r>
              <a:rPr lang="fr-FR" u="sng" dirty="0" smtClean="0"/>
              <a:t>Situation « réelle » de travail</a:t>
            </a:r>
            <a:r>
              <a:rPr lang="fr-FR" dirty="0" smtClean="0"/>
              <a:t>: stagiaires assurant en binôme l’accueil du centre de formation </a:t>
            </a:r>
            <a:r>
              <a:rPr lang="fr-FR" dirty="0" smtClean="0"/>
              <a:t>CRIF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u="sng" dirty="0" smtClean="0"/>
              <a:t>Avant le projet</a:t>
            </a:r>
            <a:r>
              <a:rPr lang="fr-FR" dirty="0" smtClean="0"/>
              <a:t>: pas d’outils formalisés pour évaluer les compétences des stagiaires à ce </a:t>
            </a:r>
            <a:r>
              <a:rPr lang="fr-FR" dirty="0" smtClean="0"/>
              <a:t>poste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2411760" y="5157192"/>
            <a:ext cx="396044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48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Outil 1</a:t>
            </a:r>
          </a:p>
        </p:txBody>
      </p:sp>
    </p:spTree>
    <p:extLst>
      <p:ext uri="{BB962C8B-B14F-4D97-AF65-F5344CB8AC3E}">
        <p14:creationId xmlns:p14="http://schemas.microsoft.com/office/powerpoint/2010/main" val="36936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/>
          <a:lstStyle/>
          <a:p>
            <a:r>
              <a:rPr lang="fr-FR" sz="3600" dirty="0">
                <a:solidFill>
                  <a:srgbClr val="D2533C"/>
                </a:solidFill>
              </a:rPr>
              <a:t>Entreprise d’entrainement pédagogique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pPr marL="182880" lvl="1"/>
            <a:r>
              <a:rPr lang="fr-FR" u="sng" dirty="0"/>
              <a:t>Aujourd’hui</a:t>
            </a:r>
            <a:r>
              <a:rPr lang="fr-FR" dirty="0"/>
              <a:t>: grille </a:t>
            </a:r>
            <a:r>
              <a:rPr lang="fr-FR" dirty="0" smtClean="0"/>
              <a:t>d’observation des </a:t>
            </a:r>
            <a:r>
              <a:rPr lang="fr-FR" dirty="0"/>
              <a:t>comportements professionnels</a:t>
            </a:r>
          </a:p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68500"/>
            <a:ext cx="734060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3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D2533C"/>
                </a:solidFill>
              </a:rPr>
              <a:t>Entreprise d’entrainement pédagogique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Intérêt principal de </a:t>
            </a:r>
            <a:r>
              <a:rPr lang="fr-FR" u="sng" dirty="0" smtClean="0"/>
              <a:t>l’outil</a:t>
            </a:r>
            <a:endParaRPr lang="fr-FR" dirty="0" smtClean="0"/>
          </a:p>
          <a:p>
            <a:endParaRPr lang="fr-FR" dirty="0"/>
          </a:p>
          <a:p>
            <a:pPr lvl="1"/>
            <a:r>
              <a:rPr lang="fr-FR" dirty="0" smtClean="0"/>
              <a:t>Favorise les discussions autour des comportements </a:t>
            </a:r>
            <a:r>
              <a:rPr lang="fr-FR" dirty="0" smtClean="0"/>
              <a:t>professionnels</a:t>
            </a:r>
            <a:endParaRPr lang="fr-FR" dirty="0" smtClean="0"/>
          </a:p>
          <a:p>
            <a:pPr lvl="1"/>
            <a:endParaRPr lang="fr-FR" dirty="0" smtClean="0"/>
          </a:p>
          <a:p>
            <a:pPr lvl="2"/>
            <a:r>
              <a:rPr lang="fr-FR" dirty="0" smtClean="0"/>
              <a:t>Entre les stagiaires: Permet de faire émerger des questions, créé le </a:t>
            </a:r>
            <a:r>
              <a:rPr lang="fr-FR" dirty="0" smtClean="0"/>
              <a:t>débat</a:t>
            </a:r>
            <a:endParaRPr lang="fr-FR" dirty="0" smtClean="0"/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Entre le stagiaire et la formatrice: lors des entretiens d’évaluation en cours de formation et en fin de </a:t>
            </a:r>
            <a:r>
              <a:rPr lang="fr-FR" dirty="0" smtClean="0"/>
              <a:t>formation</a:t>
            </a:r>
            <a:endParaRPr lang="fr-FR" dirty="0" smtClean="0"/>
          </a:p>
          <a:p>
            <a:pPr lvl="1"/>
            <a:endParaRPr lang="fr-FR" dirty="0" smtClean="0"/>
          </a:p>
          <a:p>
            <a:pPr marL="27432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28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Elaboration du projet professionnel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Grille d’observation des comportements professionnels à utiliser pendant </a:t>
            </a:r>
            <a:r>
              <a:rPr lang="fr-FR" b="1" u="sng" dirty="0" smtClean="0"/>
              <a:t>les stages en </a:t>
            </a:r>
            <a:r>
              <a:rPr lang="fr-FR" b="1" u="sng" dirty="0" smtClean="0"/>
              <a:t>entreprise</a:t>
            </a:r>
            <a:endParaRPr lang="fr-FR" u="sng" dirty="0" smtClean="0"/>
          </a:p>
          <a:p>
            <a:endParaRPr lang="fr-FR" dirty="0"/>
          </a:p>
          <a:p>
            <a:pPr lvl="1"/>
            <a:r>
              <a:rPr lang="fr-FR" u="sng" dirty="0" smtClean="0"/>
              <a:t>Situation de travail diverses</a:t>
            </a:r>
            <a:r>
              <a:rPr lang="fr-FR" dirty="0" smtClean="0"/>
              <a:t>: dépend du projet professionnel du </a:t>
            </a:r>
            <a:r>
              <a:rPr lang="fr-FR" dirty="0" smtClean="0"/>
              <a:t>stagiaire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u="sng" dirty="0" smtClean="0"/>
              <a:t>Avant le projet</a:t>
            </a:r>
            <a:r>
              <a:rPr lang="fr-FR" dirty="0" smtClean="0"/>
              <a:t>: une grille d’évaluation comportant des indicateurs d’évaluation peu </a:t>
            </a:r>
            <a:r>
              <a:rPr lang="fr-FR" dirty="0" smtClean="0"/>
              <a:t>précis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915816" y="530120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Outil 2</a:t>
            </a:r>
            <a:endParaRPr lang="fr-FR" sz="4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411760" y="5157192"/>
            <a:ext cx="396044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48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Outil 2</a:t>
            </a:r>
            <a:endParaRPr lang="fr-FR" sz="4800" b="1" dirty="0" smtClean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Elaboration du projet professionnel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7597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6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Elaboration du projet professionnel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Intérêt principal de </a:t>
            </a:r>
            <a:r>
              <a:rPr lang="fr-FR" u="sng" dirty="0" smtClean="0"/>
              <a:t>l’outil</a:t>
            </a:r>
            <a:endParaRPr lang="fr-FR" dirty="0"/>
          </a:p>
          <a:p>
            <a:endParaRPr lang="fr-FR" dirty="0" smtClean="0"/>
          </a:p>
          <a:p>
            <a:pPr lvl="1"/>
            <a:r>
              <a:rPr lang="fr-FR" dirty="0" smtClean="0"/>
              <a:t>Des indicateurs « signes observables » permettant une observation objective par le tuteur et également une </a:t>
            </a:r>
            <a:r>
              <a:rPr lang="fr-FR" dirty="0" smtClean="0"/>
              <a:t>auto-observation </a:t>
            </a:r>
            <a:r>
              <a:rPr lang="fr-FR" dirty="0" smtClean="0"/>
              <a:t>par le </a:t>
            </a:r>
            <a:r>
              <a:rPr lang="fr-FR" dirty="0" smtClean="0"/>
              <a:t>stagiaire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 smtClean="0"/>
              <a:t>et des indicateurs assez vastes permettent à la grille d’être utilisée pour toute situation </a:t>
            </a:r>
            <a:r>
              <a:rPr lang="fr-FR" dirty="0" smtClean="0"/>
              <a:t>professionnelle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15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Formation d’encadrant technique de structure d’insertion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76800"/>
          </a:xfrm>
        </p:spPr>
        <p:txBody>
          <a:bodyPr/>
          <a:lstStyle/>
          <a:p>
            <a:r>
              <a:rPr lang="fr-FR" u="sng" dirty="0" smtClean="0"/>
              <a:t>Co construction de grille d’évaluation des compétences comportementales.</a:t>
            </a:r>
          </a:p>
          <a:p>
            <a:endParaRPr lang="fr-FR" u="sng" dirty="0"/>
          </a:p>
          <a:p>
            <a:pPr lvl="1"/>
            <a:r>
              <a:rPr lang="fr-FR" u="sng" dirty="0" smtClean="0"/>
              <a:t>Construction d’une grille d’évaluation par les encadrants </a:t>
            </a:r>
            <a:r>
              <a:rPr lang="fr-FR" u="sng" dirty="0" smtClean="0"/>
              <a:t>techniques </a:t>
            </a:r>
            <a:r>
              <a:rPr lang="fr-FR" dirty="0" smtClean="0"/>
              <a:t>pour évaluer les compétences comportementales des salariés en parcours </a:t>
            </a:r>
            <a:r>
              <a:rPr lang="fr-FR" dirty="0" smtClean="0"/>
              <a:t>d’insertion</a:t>
            </a:r>
            <a:endParaRPr lang="fr-FR" dirty="0" smtClean="0"/>
          </a:p>
          <a:p>
            <a:pPr marL="548640" lvl="2" indent="0"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411760" y="5157192"/>
            <a:ext cx="396044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48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Outil </a:t>
            </a:r>
            <a:r>
              <a:rPr lang="fr-FR" sz="48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939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313</TotalTime>
  <Words>383</Words>
  <Application>Microsoft Office PowerPoint</Application>
  <PresentationFormat>Affichage à l'écran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Clarté</vt:lpstr>
      <vt:lpstr>Savoir-faire comportementaux en situation professionnelle</vt:lpstr>
      <vt:lpstr>CONTEXTE DU TRANSFERT</vt:lpstr>
      <vt:lpstr>Entreprise d’entrainement pédagogique</vt:lpstr>
      <vt:lpstr>Entreprise d’entrainement pédagogique</vt:lpstr>
      <vt:lpstr>Entreprise d’entrainement pédagogique</vt:lpstr>
      <vt:lpstr>Elaboration du projet professionnel</vt:lpstr>
      <vt:lpstr>Elaboration du projet professionnel</vt:lpstr>
      <vt:lpstr>Elaboration du projet professionnel</vt:lpstr>
      <vt:lpstr>Formation d’encadrant technique de structure d’insertion</vt:lpstr>
      <vt:lpstr>Formation d’encadrant technique de structure d’insertion</vt:lpstr>
      <vt:lpstr>Formation d’encadrant technique de structure d’insertion</vt:lpstr>
      <vt:lpstr>Formation d’encadrant technique de structure d’insertion</vt:lpstr>
      <vt:lpstr>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Savoir faire comportementaux en situation professionnelle</dc:title>
  <dc:creator>brenot</dc:creator>
  <cp:lastModifiedBy>Administrateur</cp:lastModifiedBy>
  <cp:revision>19</cp:revision>
  <dcterms:created xsi:type="dcterms:W3CDTF">2015-10-27T17:16:14Z</dcterms:created>
  <dcterms:modified xsi:type="dcterms:W3CDTF">2015-10-28T11:00:19Z</dcterms:modified>
</cp:coreProperties>
</file>