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92" r:id="rId3"/>
    <p:sldId id="285" r:id="rId4"/>
    <p:sldId id="288" r:id="rId5"/>
    <p:sldId id="289" r:id="rId6"/>
    <p:sldId id="290" r:id="rId7"/>
    <p:sldId id="291" r:id="rId8"/>
    <p:sldId id="286" r:id="rId9"/>
    <p:sldId id="287" r:id="rId10"/>
    <p:sldId id="257" r:id="rId1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8C00"/>
    <a:srgbClr val="777777"/>
    <a:srgbClr val="000000"/>
    <a:srgbClr val="35759D"/>
    <a:srgbClr val="4D4D4D"/>
    <a:srgbClr val="B92D14"/>
    <a:srgbClr val="35B19D"/>
    <a:srgbClr val="969696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7" autoAdjust="0"/>
    <p:restoredTop sz="95573" autoAdjust="0"/>
  </p:normalViewPr>
  <p:slideViewPr>
    <p:cSldViewPr>
      <p:cViewPr>
        <p:scale>
          <a:sx n="74" d="100"/>
          <a:sy n="74" d="100"/>
        </p:scale>
        <p:origin x="-13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724D8C4-BF19-4986-9CC7-140CD51E878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232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5CA0028-F9A3-4E62-B47C-F93F365AAEB3}" type="slidenum">
              <a:rPr lang="en-US"/>
              <a:pPr/>
              <a:t>1</a:t>
            </a:fld>
            <a:endParaRPr 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48FCC25-F2CB-4C42-BF5A-1CC8F32F8278}" type="slidenum">
              <a:rPr lang="en-US"/>
              <a:pPr/>
              <a:t>10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0C6F5E4-C95D-4998-B72B-D614DAD15964}" type="slidenum">
              <a:rPr lang="en-US"/>
              <a:pPr/>
              <a:t>2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0C6F5E4-C95D-4998-B72B-D614DAD15964}" type="slidenum">
              <a:rPr lang="en-US"/>
              <a:pPr/>
              <a:t>3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0C6F5E4-C95D-4998-B72B-D614DAD15964}" type="slidenum">
              <a:rPr lang="en-US"/>
              <a:pPr/>
              <a:t>4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0C6F5E4-C95D-4998-B72B-D614DAD15964}" type="slidenum">
              <a:rPr lang="en-US"/>
              <a:pPr/>
              <a:t>5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0C6F5E4-C95D-4998-B72B-D614DAD15964}" type="slidenum">
              <a:rPr lang="en-US"/>
              <a:pPr/>
              <a:t>6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0C6F5E4-C95D-4998-B72B-D614DAD15964}" type="slidenum">
              <a:rPr lang="en-US"/>
              <a:pPr/>
              <a:t>7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0C6F5E4-C95D-4998-B72B-D614DAD15964}" type="slidenum">
              <a:rPr lang="en-US"/>
              <a:pPr/>
              <a:t>8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0C6F5E4-C95D-4998-B72B-D614DAD15964}" type="slidenum">
              <a:rPr lang="en-US"/>
              <a:pPr/>
              <a:t>9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noProof="0" smtClean="0"/>
              <a:t>Fare clic per modificare lo stile del titolo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COOSS R&amp;F ALTA RISOLUZIO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9196" y="5805264"/>
            <a:ext cx="2354804" cy="1052736"/>
          </a:xfrm>
          <a:prstGeom prst="rect">
            <a:avLst/>
          </a:prstGeom>
        </p:spPr>
      </p:pic>
      <p:pic>
        <p:nvPicPr>
          <p:cNvPr id="7" name="Immagine 6" descr="Logo_OPC-SFC_(2)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40352" y="0"/>
            <a:ext cx="1403648" cy="1848497"/>
          </a:xfrm>
          <a:prstGeom prst="rect">
            <a:avLst/>
          </a:prstGeom>
        </p:spPr>
      </p:pic>
      <p:pic>
        <p:nvPicPr>
          <p:cNvPr id="8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899" y="3573016"/>
            <a:ext cx="1519101" cy="997530"/>
          </a:xfrm>
          <a:prstGeom prst="rect">
            <a:avLst/>
          </a:prstGeom>
        </p:spPr>
      </p:pic>
      <p:pic>
        <p:nvPicPr>
          <p:cNvPr id="9" name="Imag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236" y="4725144"/>
            <a:ext cx="1165764" cy="792088"/>
          </a:xfrm>
          <a:prstGeom prst="rect">
            <a:avLst/>
          </a:prstGeom>
        </p:spPr>
      </p:pic>
      <p:sp>
        <p:nvSpPr>
          <p:cNvPr id="11" name="Sottotitolo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7488832" cy="1752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3000" b="1" dirty="0" smtClean="0">
                <a:solidFill>
                  <a:schemeClr val="accent5">
                    <a:lumMod val="10000"/>
                  </a:schemeClr>
                </a:solidFill>
              </a:rPr>
              <a:t>Outils Pédagogiques Clés pour </a:t>
            </a:r>
          </a:p>
          <a:p>
            <a:pPr>
              <a:lnSpc>
                <a:spcPct val="150000"/>
              </a:lnSpc>
            </a:pPr>
            <a:r>
              <a:rPr lang="fr-FR" sz="3000" b="1" dirty="0" smtClean="0">
                <a:solidFill>
                  <a:schemeClr val="accent5">
                    <a:lumMod val="10000"/>
                  </a:schemeClr>
                </a:solidFill>
              </a:rPr>
              <a:t>les </a:t>
            </a:r>
            <a:r>
              <a:rPr lang="fr-FR" sz="3000" b="1" dirty="0" err="1" smtClean="0">
                <a:solidFill>
                  <a:schemeClr val="accent5">
                    <a:lumMod val="10000"/>
                  </a:schemeClr>
                </a:solidFill>
              </a:rPr>
              <a:t>Savoir-Faire</a:t>
            </a:r>
            <a:r>
              <a:rPr lang="fr-FR" sz="3000" b="1" dirty="0" smtClean="0">
                <a:solidFill>
                  <a:schemeClr val="accent5">
                    <a:lumMod val="10000"/>
                  </a:schemeClr>
                </a:solidFill>
              </a:rPr>
              <a:t> Comportementaux</a:t>
            </a:r>
            <a:r>
              <a:rPr lang="it-IT" sz="2800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endParaRPr lang="it-IT" sz="2800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/>
          <a:srcRect l="13002" t="42938" r="33315" b="42297"/>
          <a:stretch>
            <a:fillRect/>
          </a:stretch>
        </p:blipFill>
        <p:spPr bwMode="auto">
          <a:xfrm>
            <a:off x="1907704" y="0"/>
            <a:ext cx="5472608" cy="801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ottotitolo 2"/>
          <p:cNvSpPr txBox="1">
            <a:spLocks/>
          </p:cNvSpPr>
          <p:nvPr/>
        </p:nvSpPr>
        <p:spPr>
          <a:xfrm>
            <a:off x="755576" y="2996952"/>
            <a:ext cx="6696744" cy="1296144"/>
          </a:xfrm>
          <a:prstGeom prst="rect">
            <a:avLst/>
          </a:prstGeom>
          <a:solidFill>
            <a:schemeClr val="accent1">
              <a:lumMod val="50000"/>
              <a:alpha val="56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/>
          <a:p>
            <a:pPr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fr-BE" sz="3000" b="1" u="sng" dirty="0" smtClean="0">
                <a:solidFill>
                  <a:srgbClr val="7EC2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TÉMOIGNAGES </a:t>
            </a:r>
            <a:r>
              <a:rPr lang="fr-BE" sz="3000" b="1" u="sng" dirty="0" smtClean="0">
                <a:solidFill>
                  <a:srgbClr val="7EC2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TRANSFERT </a:t>
            </a:r>
            <a:r>
              <a:rPr lang="fr-BE" sz="3000" b="1" u="sng" dirty="0" smtClean="0">
                <a:solidFill>
                  <a:srgbClr val="7EC2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OUTILS</a:t>
            </a:r>
          </a:p>
          <a:p>
            <a:pPr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fr-BE" sz="2600" b="1" dirty="0" smtClean="0">
                <a:solidFill>
                  <a:srgbClr val="7EC2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 COOSS</a:t>
            </a:r>
            <a:endParaRPr lang="it-IT" sz="2600" dirty="0" smtClean="0">
              <a:solidFill>
                <a:srgbClr val="7EC2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Sottotitolo 2"/>
          <p:cNvSpPr txBox="1">
            <a:spLocks/>
          </p:cNvSpPr>
          <p:nvPr/>
        </p:nvSpPr>
        <p:spPr>
          <a:xfrm>
            <a:off x="2123728" y="4797152"/>
            <a:ext cx="504056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6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SÉMINAIRE </a:t>
            </a:r>
            <a:r>
              <a:rPr kumimoji="0" lang="fr-FR" sz="26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FINAL</a:t>
            </a:r>
            <a:endParaRPr kumimoji="0" lang="fr-FR" sz="2600" b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500" b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i="1" dirty="0" smtClean="0">
                <a:solidFill>
                  <a:srgbClr val="002060"/>
                </a:solidFill>
              </a:rPr>
              <a:t>Namur, </a:t>
            </a:r>
            <a:r>
              <a:rPr lang="it-IT" sz="2000" i="1" dirty="0" smtClean="0">
                <a:solidFill>
                  <a:srgbClr val="002060"/>
                </a:solidFill>
              </a:rPr>
              <a:t>29 </a:t>
            </a:r>
            <a:r>
              <a:rPr lang="it-IT" sz="2000" i="1" dirty="0" err="1" smtClean="0">
                <a:solidFill>
                  <a:srgbClr val="002060"/>
                </a:solidFill>
              </a:rPr>
              <a:t>octobre</a:t>
            </a:r>
            <a:r>
              <a:rPr lang="it-IT" sz="2000" i="1" dirty="0" smtClean="0">
                <a:solidFill>
                  <a:srgbClr val="002060"/>
                </a:solidFill>
              </a:rPr>
              <a:t> 2015</a:t>
            </a:r>
            <a:endParaRPr kumimoji="0" lang="fr-FR" sz="2000" b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2600" b="0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Sottotitolo 2"/>
          <p:cNvSpPr txBox="1">
            <a:spLocks/>
          </p:cNvSpPr>
          <p:nvPr/>
        </p:nvSpPr>
        <p:spPr>
          <a:xfrm>
            <a:off x="0" y="5841504"/>
            <a:ext cx="5760640" cy="1016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1800" b="1" dirty="0" smtClean="0">
                <a:solidFill>
                  <a:schemeClr val="tx2">
                    <a:lumMod val="50000"/>
                  </a:schemeClr>
                </a:solidFill>
              </a:rPr>
              <a:t>Francesca </a:t>
            </a:r>
            <a:r>
              <a:rPr lang="it-IT" sz="1800" b="1" dirty="0" err="1" smtClean="0">
                <a:solidFill>
                  <a:schemeClr val="tx2">
                    <a:lumMod val="50000"/>
                  </a:schemeClr>
                </a:solidFill>
              </a:rPr>
              <a:t>Scocchera</a:t>
            </a:r>
            <a:endParaRPr lang="it-IT" sz="1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1800" b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Giovanna</a:t>
            </a:r>
            <a:r>
              <a:rPr kumimoji="0" lang="it-IT" sz="1800" b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Moroni</a:t>
            </a:r>
            <a:endParaRPr kumimoji="0" lang="it-IT" sz="1800" b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916832"/>
            <a:ext cx="4464496" cy="2592288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Pour info </a:t>
            </a:r>
            <a:r>
              <a:rPr lang="en-US" sz="2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/>
            </a:r>
            <a:br>
              <a:rPr lang="en-US" sz="2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/>
            </a:r>
            <a:b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en-US" sz="2200" b="1" dirty="0" smtClean="0">
                <a:solidFill>
                  <a:srgbClr val="B88C00"/>
                </a:solidFill>
                <a:cs typeface="Courier New" pitchFamily="49" charset="0"/>
              </a:rPr>
              <a:t>f.scocchera@cooss.marche.it</a:t>
            </a:r>
            <a:br>
              <a:rPr lang="en-US" sz="2200" b="1" dirty="0" smtClean="0">
                <a:solidFill>
                  <a:srgbClr val="B88C00"/>
                </a:solidFill>
                <a:cs typeface="Courier New" pitchFamily="49" charset="0"/>
              </a:rPr>
            </a:br>
            <a:r>
              <a:rPr lang="en-US" sz="2200" b="1" dirty="0" smtClean="0">
                <a:solidFill>
                  <a:srgbClr val="B88C00"/>
                </a:solidFill>
                <a:cs typeface="Courier New" pitchFamily="49" charset="0"/>
              </a:rPr>
              <a:t/>
            </a:r>
            <a:br>
              <a:rPr lang="en-US" sz="2200" b="1" dirty="0" smtClean="0">
                <a:solidFill>
                  <a:srgbClr val="B88C00"/>
                </a:solidFill>
                <a:cs typeface="Courier New" pitchFamily="49" charset="0"/>
              </a:rPr>
            </a:br>
            <a:r>
              <a:rPr lang="en-US" sz="2200" b="1" dirty="0" smtClean="0">
                <a:solidFill>
                  <a:srgbClr val="B88C00"/>
                </a:solidFill>
                <a:cs typeface="Courier New" pitchFamily="49" charset="0"/>
              </a:rPr>
              <a:t>g.moroni@cooss.marche.it</a:t>
            </a:r>
            <a:endParaRPr lang="ru-RU" sz="4000" dirty="0" smtClean="0">
              <a:solidFill>
                <a:srgbClr val="B88C00"/>
              </a:solidFill>
            </a:endParaRPr>
          </a:p>
        </p:txBody>
      </p:sp>
      <p:pic>
        <p:nvPicPr>
          <p:cNvPr id="5" name="Picture 2" descr="C:\Documents and Settings\ricerca22\Desktop\facebook_logo_detai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5589240"/>
            <a:ext cx="40322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4" descr="info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988840"/>
            <a:ext cx="875035" cy="87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 descr="merci-lebigre-2014-municipales-vence.jpg"/>
          <p:cNvPicPr>
            <a:picLocks noChangeAspect="1"/>
          </p:cNvPicPr>
          <p:nvPr/>
        </p:nvPicPr>
        <p:blipFill>
          <a:blip r:embed="rId5" cstate="print"/>
          <a:srcRect l="3534" t="14456" r="2913" b="15817"/>
          <a:stretch>
            <a:fillRect/>
          </a:stretch>
        </p:blipFill>
        <p:spPr>
          <a:xfrm>
            <a:off x="-1" y="4391472"/>
            <a:ext cx="4283969" cy="2466527"/>
          </a:xfrm>
          <a:prstGeom prst="rect">
            <a:avLst/>
          </a:prstGeom>
        </p:spPr>
      </p:pic>
      <p:pic>
        <p:nvPicPr>
          <p:cNvPr id="8" name="Immagine 7" descr="patati-merci-big.jpg"/>
          <p:cNvPicPr>
            <a:picLocks noChangeAspect="1"/>
          </p:cNvPicPr>
          <p:nvPr/>
        </p:nvPicPr>
        <p:blipFill>
          <a:blip r:embed="rId6" cstate="print"/>
          <a:srcRect l="5704" t="4227" r="5704" b="4227"/>
          <a:stretch>
            <a:fillRect/>
          </a:stretch>
        </p:blipFill>
        <p:spPr>
          <a:xfrm>
            <a:off x="4615053" y="0"/>
            <a:ext cx="4528946" cy="292494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355976" y="5157192"/>
            <a:ext cx="47880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B88C00"/>
                </a:solidFill>
                <a:cs typeface="Courier New" pitchFamily="49" charset="0"/>
              </a:rPr>
              <a:t>www.cooss.it</a:t>
            </a:r>
          </a:p>
          <a:p>
            <a:pPr algn="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Courier New" pitchFamily="49" charset="0"/>
              </a:rPr>
              <a:t/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  <a:cs typeface="Courier New" pitchFamily="49" charset="0"/>
              </a:rPr>
            </a:br>
            <a:r>
              <a:rPr lang="en-US" b="1" dirty="0" err="1" smtClean="0">
                <a:solidFill>
                  <a:srgbClr val="777777"/>
                </a:solidFill>
                <a:cs typeface="Courier New" pitchFamily="49" charset="0"/>
              </a:rPr>
              <a:t>Cooss</a:t>
            </a:r>
            <a:r>
              <a:rPr lang="en-US" b="1" dirty="0" smtClean="0">
                <a:solidFill>
                  <a:srgbClr val="777777"/>
                </a:solidFill>
                <a:cs typeface="Courier New" pitchFamily="49" charset="0"/>
              </a:rPr>
              <a:t> </a:t>
            </a:r>
            <a:r>
              <a:rPr lang="en-US" b="1" dirty="0" err="1" smtClean="0">
                <a:solidFill>
                  <a:srgbClr val="777777"/>
                </a:solidFill>
                <a:cs typeface="Courier New" pitchFamily="49" charset="0"/>
              </a:rPr>
              <a:t>Ricerca</a:t>
            </a:r>
            <a:r>
              <a:rPr lang="en-US" b="1" dirty="0" smtClean="0">
                <a:solidFill>
                  <a:srgbClr val="777777"/>
                </a:solidFill>
                <a:cs typeface="Courier New" pitchFamily="49" charset="0"/>
              </a:rPr>
              <a:t> e </a:t>
            </a:r>
            <a:r>
              <a:rPr lang="en-US" b="1" dirty="0" err="1" smtClean="0">
                <a:solidFill>
                  <a:srgbClr val="777777"/>
                </a:solidFill>
                <a:cs typeface="Courier New" pitchFamily="49" charset="0"/>
              </a:rPr>
              <a:t>Formazione</a:t>
            </a:r>
            <a:endParaRPr lang="it-IT" dirty="0">
              <a:solidFill>
                <a:srgbClr val="777777"/>
              </a:solidFill>
            </a:endParaRPr>
          </a:p>
        </p:txBody>
      </p:sp>
      <p:pic>
        <p:nvPicPr>
          <p:cNvPr id="10" name="Picture 2" descr="C:\Documents and Settings\ricerca22\Desktop\facebook_logo_detai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6021288"/>
            <a:ext cx="40322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ogo_OPC-SFC_(2)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1" y="0"/>
            <a:ext cx="971599" cy="1279522"/>
          </a:xfrm>
          <a:prstGeom prst="rect">
            <a:avLst/>
          </a:prstGeom>
        </p:spPr>
      </p:pic>
      <p:pic>
        <p:nvPicPr>
          <p:cNvPr id="5" name="Immagine 4" descr="COOSS R&amp;F ALTA RISOLUZIO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6688" y="6309320"/>
            <a:ext cx="1227311" cy="54868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0" y="6237312"/>
            <a:ext cx="1331640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120000"/>
              </a:lnSpc>
              <a:spcBef>
                <a:spcPct val="20000"/>
              </a:spcBef>
              <a:defRPr/>
            </a:pPr>
            <a:r>
              <a:rPr lang="fr-FR" sz="1200" b="1" i="1" dirty="0" smtClean="0">
                <a:solidFill>
                  <a:schemeClr val="accent5">
                    <a:lumMod val="25000"/>
                  </a:schemeClr>
                </a:solidFill>
              </a:rPr>
              <a:t>Namur</a:t>
            </a:r>
          </a:p>
          <a:p>
            <a:pPr lvl="0" algn="l">
              <a:lnSpc>
                <a:spcPct val="120000"/>
              </a:lnSpc>
              <a:spcBef>
                <a:spcPct val="20000"/>
              </a:spcBef>
              <a:defRPr/>
            </a:pPr>
            <a:r>
              <a:rPr lang="it-IT" sz="1200" i="1" dirty="0" smtClean="0">
                <a:solidFill>
                  <a:schemeClr val="accent5">
                    <a:lumMod val="25000"/>
                  </a:schemeClr>
                </a:solidFill>
              </a:rPr>
              <a:t>29 </a:t>
            </a:r>
            <a:r>
              <a:rPr lang="fr-BE" sz="1200" i="1" dirty="0" smtClean="0">
                <a:solidFill>
                  <a:schemeClr val="accent5">
                    <a:lumMod val="25000"/>
                  </a:schemeClr>
                </a:solidFill>
              </a:rPr>
              <a:t>octobre</a:t>
            </a:r>
            <a:r>
              <a:rPr lang="it-IT" sz="1200" i="1" dirty="0" smtClean="0">
                <a:solidFill>
                  <a:schemeClr val="accent5">
                    <a:lumMod val="25000"/>
                  </a:schemeClr>
                </a:solidFill>
              </a:rPr>
              <a:t> 2015</a:t>
            </a:r>
            <a:endParaRPr lang="it-IT" sz="12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51520" y="1340768"/>
            <a:ext cx="864096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fr-BE" sz="2600" b="1" u="sng" dirty="0" smtClean="0">
                <a:solidFill>
                  <a:srgbClr val="7EC2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TRANSFERTS OUTILS </a:t>
            </a:r>
          </a:p>
          <a:p>
            <a:pPr marL="457200" indent="-457200"/>
            <a:endParaRPr lang="fr-BE" sz="2200" b="1" dirty="0" smtClean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marL="457200" indent="-457200" algn="l"/>
            <a:r>
              <a:rPr lang="fr-BE" sz="22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TESTING</a:t>
            </a:r>
          </a:p>
          <a:p>
            <a:pPr marL="457200" indent="-457200" algn="l"/>
            <a:endParaRPr lang="fr-BE" sz="2200" b="1" dirty="0" smtClean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marL="457200" indent="-457200" algn="l"/>
            <a:endParaRPr lang="fr-BE" sz="2200" b="1" dirty="0" smtClean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marL="457200" indent="-457200" algn="l"/>
            <a:endParaRPr lang="fr-BE" sz="2200" b="1" dirty="0" smtClean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marL="457200" indent="-457200" algn="l"/>
            <a:endParaRPr lang="fr-BE" sz="2200" b="1" dirty="0" smtClean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marL="457200" indent="-457200" algn="l"/>
            <a:endParaRPr lang="fr-BE" sz="2200" b="1" dirty="0" smtClean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marL="457200" indent="-457200" algn="l"/>
            <a:endParaRPr lang="fr-BE" sz="2200" b="1" dirty="0" smtClean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marL="457200" indent="-457200" algn="l"/>
            <a:endParaRPr lang="fr-BE" sz="2200" b="1" dirty="0" smtClean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marL="457200" indent="-457200" algn="l"/>
            <a:endParaRPr lang="fr-BE" sz="2200" b="1" dirty="0" smtClean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marL="457200" indent="-457200" algn="l"/>
            <a:r>
              <a:rPr lang="fr-BE" sz="22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FORMATION</a:t>
            </a:r>
          </a:p>
          <a:p>
            <a:pPr marL="457200" indent="-457200"/>
            <a:endParaRPr lang="fr-BE" sz="2200" b="1" dirty="0" smtClean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marL="457200" indent="-457200"/>
            <a:endParaRPr lang="fr-BE" sz="2200" b="1" dirty="0" smtClean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marL="457200" indent="-457200"/>
            <a:endParaRPr lang="fr-BE" sz="2000" dirty="0" smtClean="0">
              <a:solidFill>
                <a:schemeClr val="accent5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3" name="Titolo 8"/>
          <p:cNvSpPr txBox="1">
            <a:spLocks/>
          </p:cNvSpPr>
          <p:nvPr/>
        </p:nvSpPr>
        <p:spPr bwMode="auto">
          <a:xfrm>
            <a:off x="3635896" y="188640"/>
            <a:ext cx="4650904" cy="100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GUIDE</a:t>
            </a:r>
          </a:p>
        </p:txBody>
      </p:sp>
      <p:sp>
        <p:nvSpPr>
          <p:cNvPr id="8" name="Freccia angolare in su 7"/>
          <p:cNvSpPr/>
          <p:nvPr/>
        </p:nvSpPr>
        <p:spPr bwMode="auto">
          <a:xfrm rot="5400000">
            <a:off x="1007604" y="2168860"/>
            <a:ext cx="792088" cy="1296144"/>
          </a:xfrm>
          <a:prstGeom prst="bentUp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123728" y="2780928"/>
            <a:ext cx="2880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200" b="1" dirty="0" err="1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Contexte</a:t>
            </a:r>
            <a:endParaRPr lang="it-IT" sz="2200" b="1" dirty="0" smtClean="0">
              <a:solidFill>
                <a:schemeClr val="accent5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2123728" y="3645024"/>
            <a:ext cx="2880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200" b="1" dirty="0" err="1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Outils</a:t>
            </a:r>
            <a:endParaRPr lang="it-IT" sz="2200" b="1" dirty="0" smtClean="0">
              <a:solidFill>
                <a:schemeClr val="accent5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2123728" y="4653136"/>
            <a:ext cx="2952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22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Méthodologie</a:t>
            </a:r>
          </a:p>
        </p:txBody>
      </p:sp>
      <p:grpSp>
        <p:nvGrpSpPr>
          <p:cNvPr id="25" name="Gruppo 24"/>
          <p:cNvGrpSpPr/>
          <p:nvPr/>
        </p:nvGrpSpPr>
        <p:grpSpPr>
          <a:xfrm>
            <a:off x="827584" y="5445224"/>
            <a:ext cx="4320480" cy="1222975"/>
            <a:chOff x="827584" y="4869160"/>
            <a:chExt cx="4320480" cy="1222975"/>
          </a:xfrm>
        </p:grpSpPr>
        <p:grpSp>
          <p:nvGrpSpPr>
            <p:cNvPr id="14" name="Gruppo 13"/>
            <p:cNvGrpSpPr/>
            <p:nvPr/>
          </p:nvGrpSpPr>
          <p:grpSpPr>
            <a:xfrm>
              <a:off x="827584" y="4869160"/>
              <a:ext cx="1296144" cy="1080120"/>
              <a:chOff x="755576" y="2564904"/>
              <a:chExt cx="1296144" cy="1080120"/>
            </a:xfrm>
          </p:grpSpPr>
          <p:sp>
            <p:nvSpPr>
              <p:cNvPr id="15" name="Freccia angolare in su 14"/>
              <p:cNvSpPr/>
              <p:nvPr/>
            </p:nvSpPr>
            <p:spPr bwMode="auto">
              <a:xfrm rot="5400000">
                <a:off x="1115616" y="2204864"/>
                <a:ext cx="576064" cy="1296144"/>
              </a:xfrm>
              <a:prstGeom prst="bentUpArrow">
                <a:avLst/>
              </a:prstGeom>
              <a:gradFill rotWithShape="1">
                <a:gsLst>
                  <a:gs pos="0">
                    <a:schemeClr val="bg2">
                      <a:gamma/>
                      <a:tint val="26667"/>
                      <a:invGamma/>
                    </a:schemeClr>
                  </a:gs>
                  <a:gs pos="100000">
                    <a:schemeClr val="bg2">
                      <a:alpha val="14999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" name="Freccia angolare in su 15"/>
              <p:cNvSpPr/>
              <p:nvPr/>
            </p:nvSpPr>
            <p:spPr bwMode="auto">
              <a:xfrm rot="5400000">
                <a:off x="1115616" y="2708920"/>
                <a:ext cx="576064" cy="1296144"/>
              </a:xfrm>
              <a:prstGeom prst="bentUpArrow">
                <a:avLst/>
              </a:prstGeom>
              <a:gradFill rotWithShape="1">
                <a:gsLst>
                  <a:gs pos="0">
                    <a:schemeClr val="bg2">
                      <a:gamma/>
                      <a:tint val="26667"/>
                      <a:invGamma/>
                    </a:schemeClr>
                  </a:gs>
                  <a:gs pos="100000">
                    <a:schemeClr val="bg2">
                      <a:alpha val="14999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3" name="CasellaDiTesto 22"/>
            <p:cNvSpPr txBox="1"/>
            <p:nvPr/>
          </p:nvSpPr>
          <p:spPr>
            <a:xfrm>
              <a:off x="2267744" y="5085184"/>
              <a:ext cx="28803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it-IT" sz="2200" b="1" dirty="0" err="1" smtClean="0">
                  <a:solidFill>
                    <a:schemeClr val="accent5">
                      <a:lumMod val="25000"/>
                    </a:schemeClr>
                  </a:solidFill>
                  <a:latin typeface="+mj-lt"/>
                </a:rPr>
                <a:t>Formateurs</a:t>
              </a:r>
              <a:endParaRPr lang="it-IT" sz="22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endParaRP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2267744" y="5661248"/>
              <a:ext cx="28803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it-IT" sz="2200" b="1" dirty="0" err="1" smtClean="0">
                  <a:solidFill>
                    <a:schemeClr val="accent5">
                      <a:lumMod val="25000"/>
                    </a:schemeClr>
                  </a:solidFill>
                  <a:latin typeface="+mj-lt"/>
                </a:rPr>
                <a:t>Coordinateurs</a:t>
              </a:r>
              <a:endParaRPr lang="it-IT" sz="22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endParaRPr>
            </a:p>
          </p:txBody>
        </p:sp>
      </p:grpSp>
      <p:sp>
        <p:nvSpPr>
          <p:cNvPr id="26" name="Freccia angolare in su 25"/>
          <p:cNvSpPr/>
          <p:nvPr/>
        </p:nvSpPr>
        <p:spPr bwMode="auto">
          <a:xfrm rot="5400000">
            <a:off x="3203848" y="4437112"/>
            <a:ext cx="360040" cy="1368152"/>
          </a:xfrm>
          <a:prstGeom prst="bentUp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4139952" y="5013176"/>
            <a:ext cx="345638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17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Séquences pédagogiques</a:t>
            </a:r>
          </a:p>
        </p:txBody>
      </p:sp>
      <p:grpSp>
        <p:nvGrpSpPr>
          <p:cNvPr id="32" name="Gruppo 31"/>
          <p:cNvGrpSpPr/>
          <p:nvPr/>
        </p:nvGrpSpPr>
        <p:grpSpPr>
          <a:xfrm>
            <a:off x="2699792" y="4005064"/>
            <a:ext cx="1368152" cy="504056"/>
            <a:chOff x="2699792" y="4005064"/>
            <a:chExt cx="1368152" cy="504056"/>
          </a:xfrm>
        </p:grpSpPr>
        <p:sp>
          <p:nvSpPr>
            <p:cNvPr id="28" name="Freccia angolare in su 27"/>
            <p:cNvSpPr/>
            <p:nvPr/>
          </p:nvSpPr>
          <p:spPr bwMode="auto">
            <a:xfrm rot="5400000">
              <a:off x="3239852" y="3465004"/>
              <a:ext cx="288032" cy="1368152"/>
            </a:xfrm>
            <a:prstGeom prst="bentUpArrow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Freccia angolare in su 28"/>
            <p:cNvSpPr/>
            <p:nvPr/>
          </p:nvSpPr>
          <p:spPr bwMode="auto">
            <a:xfrm rot="5400000">
              <a:off x="3239852" y="3681028"/>
              <a:ext cx="288032" cy="1368152"/>
            </a:xfrm>
            <a:prstGeom prst="bentUpArrow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0" name="CasellaDiTesto 29"/>
          <p:cNvSpPr txBox="1"/>
          <p:nvPr/>
        </p:nvSpPr>
        <p:spPr>
          <a:xfrm>
            <a:off x="4139952" y="4005064"/>
            <a:ext cx="345638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17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Fiche de détection SFC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4139952" y="4293096"/>
            <a:ext cx="345638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17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Sphère de bilan de SFC</a:t>
            </a:r>
          </a:p>
        </p:txBody>
      </p:sp>
      <p:grpSp>
        <p:nvGrpSpPr>
          <p:cNvPr id="33" name="Gruppo 32"/>
          <p:cNvGrpSpPr/>
          <p:nvPr/>
        </p:nvGrpSpPr>
        <p:grpSpPr>
          <a:xfrm>
            <a:off x="2627784" y="3212976"/>
            <a:ext cx="1368152" cy="504056"/>
            <a:chOff x="2699792" y="4005064"/>
            <a:chExt cx="1368152" cy="504056"/>
          </a:xfrm>
        </p:grpSpPr>
        <p:sp>
          <p:nvSpPr>
            <p:cNvPr id="34" name="Freccia angolare in su 33"/>
            <p:cNvSpPr/>
            <p:nvPr/>
          </p:nvSpPr>
          <p:spPr bwMode="auto">
            <a:xfrm rot="5400000">
              <a:off x="3239852" y="3465004"/>
              <a:ext cx="288032" cy="1368152"/>
            </a:xfrm>
            <a:prstGeom prst="bentUpArrow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Freccia angolare in su 34"/>
            <p:cNvSpPr/>
            <p:nvPr/>
          </p:nvSpPr>
          <p:spPr bwMode="auto">
            <a:xfrm rot="5400000">
              <a:off x="3239852" y="3681028"/>
              <a:ext cx="288032" cy="1368152"/>
            </a:xfrm>
            <a:prstGeom prst="bentUpArrow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6" name="CasellaDiTesto 35"/>
          <p:cNvSpPr txBox="1"/>
          <p:nvPr/>
        </p:nvSpPr>
        <p:spPr>
          <a:xfrm>
            <a:off x="4125936" y="2996371"/>
            <a:ext cx="396044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1700" b="1" u="sng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Formatif</a:t>
            </a:r>
            <a:r>
              <a:rPr lang="fr-BE" sz="17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: </a:t>
            </a:r>
            <a:r>
              <a:rPr lang="fr-BE" sz="1700" b="1" dirty="0" smtClean="0">
                <a:solidFill>
                  <a:schemeClr val="accent5">
                    <a:lumMod val="25000"/>
                  </a:schemeClr>
                </a:solidFill>
              </a:rPr>
              <a:t>Assistants </a:t>
            </a:r>
            <a:r>
              <a:rPr lang="fr-BE" sz="1700" b="1" dirty="0" smtClean="0">
                <a:solidFill>
                  <a:schemeClr val="accent5">
                    <a:lumMod val="25000"/>
                  </a:schemeClr>
                </a:solidFill>
              </a:rPr>
              <a:t>Familiaux </a:t>
            </a:r>
            <a:r>
              <a:rPr lang="fr-BE" sz="1700" b="1" u="sng" dirty="0" smtClean="0">
                <a:solidFill>
                  <a:schemeClr val="accent5">
                    <a:lumMod val="25000"/>
                  </a:schemeClr>
                </a:solidFill>
              </a:rPr>
              <a:t>Opérationnel</a:t>
            </a:r>
            <a:r>
              <a:rPr lang="fr-BE" sz="1700" b="1" dirty="0" smtClean="0">
                <a:solidFill>
                  <a:schemeClr val="accent5">
                    <a:lumMod val="25000"/>
                  </a:schemeClr>
                </a:solidFill>
              </a:rPr>
              <a:t>: </a:t>
            </a:r>
            <a:r>
              <a:rPr lang="fr-BE" sz="17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Operateurs Socio Sanitaires</a:t>
            </a:r>
          </a:p>
        </p:txBody>
      </p:sp>
      <p:sp>
        <p:nvSpPr>
          <p:cNvPr id="40" name="Freccia angolare in su 39"/>
          <p:cNvSpPr/>
          <p:nvPr/>
        </p:nvSpPr>
        <p:spPr bwMode="auto">
          <a:xfrm rot="5400000">
            <a:off x="899592" y="2924944"/>
            <a:ext cx="1008112" cy="1296144"/>
          </a:xfrm>
          <a:prstGeom prst="bentUp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Freccia angolare in su 40"/>
          <p:cNvSpPr/>
          <p:nvPr/>
        </p:nvSpPr>
        <p:spPr bwMode="auto">
          <a:xfrm rot="5400000">
            <a:off x="863588" y="3825044"/>
            <a:ext cx="1152128" cy="1368152"/>
          </a:xfrm>
          <a:prstGeom prst="bentUp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ogo_OPC-SFC_(2)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1" y="0"/>
            <a:ext cx="971599" cy="1279522"/>
          </a:xfrm>
          <a:prstGeom prst="rect">
            <a:avLst/>
          </a:prstGeom>
        </p:spPr>
      </p:pic>
      <p:pic>
        <p:nvPicPr>
          <p:cNvPr id="5" name="Immagine 4" descr="COOSS R&amp;F ALTA RISOLUZIO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6688" y="6309320"/>
            <a:ext cx="1227311" cy="54868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0" y="6237312"/>
            <a:ext cx="1331640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120000"/>
              </a:lnSpc>
              <a:spcBef>
                <a:spcPct val="20000"/>
              </a:spcBef>
              <a:defRPr/>
            </a:pPr>
            <a:r>
              <a:rPr lang="fr-FR" sz="1200" b="1" i="1" dirty="0" smtClean="0">
                <a:solidFill>
                  <a:schemeClr val="accent5">
                    <a:lumMod val="25000"/>
                  </a:schemeClr>
                </a:solidFill>
              </a:rPr>
              <a:t>Namur</a:t>
            </a:r>
          </a:p>
          <a:p>
            <a:pPr lvl="0" algn="l">
              <a:lnSpc>
                <a:spcPct val="120000"/>
              </a:lnSpc>
              <a:spcBef>
                <a:spcPct val="20000"/>
              </a:spcBef>
              <a:defRPr/>
            </a:pPr>
            <a:r>
              <a:rPr lang="it-IT" sz="1200" i="1" dirty="0" smtClean="0">
                <a:solidFill>
                  <a:schemeClr val="accent5">
                    <a:lumMod val="25000"/>
                  </a:schemeClr>
                </a:solidFill>
              </a:rPr>
              <a:t>29 </a:t>
            </a:r>
            <a:r>
              <a:rPr lang="fr-BE" sz="1200" i="1" dirty="0" smtClean="0">
                <a:solidFill>
                  <a:schemeClr val="accent5">
                    <a:lumMod val="25000"/>
                  </a:schemeClr>
                </a:solidFill>
              </a:rPr>
              <a:t>octobre</a:t>
            </a:r>
            <a:r>
              <a:rPr lang="it-IT" sz="1200" i="1" dirty="0" smtClean="0">
                <a:solidFill>
                  <a:schemeClr val="accent5">
                    <a:lumMod val="25000"/>
                  </a:schemeClr>
                </a:solidFill>
              </a:rPr>
              <a:t> 2015</a:t>
            </a:r>
            <a:endParaRPr lang="it-IT" sz="12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51520" y="1340768"/>
            <a:ext cx="86409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fr-BE" sz="22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OPERATEURS ET APPRENANTS </a:t>
            </a:r>
          </a:p>
          <a:p>
            <a:pPr marL="457200" indent="-457200"/>
            <a:endParaRPr lang="fr-BE" sz="2000" b="1" dirty="0" smtClean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marL="457200" indent="-457200"/>
            <a:r>
              <a:rPr lang="fr-BE" sz="2000" dirty="0" smtClean="0">
                <a:solidFill>
                  <a:schemeClr val="accent5">
                    <a:lumMod val="25000"/>
                  </a:schemeClr>
                </a:solidFill>
              </a:rPr>
              <a:t>Deux types de </a:t>
            </a:r>
            <a:r>
              <a:rPr lang="fr-BE" sz="2000" dirty="0" err="1" smtClean="0">
                <a:solidFill>
                  <a:schemeClr val="accent5">
                    <a:lumMod val="25000"/>
                  </a:schemeClr>
                </a:solidFill>
              </a:rPr>
              <a:t>testing</a:t>
            </a:r>
            <a:r>
              <a:rPr lang="fr-BE" sz="2000" dirty="0" smtClean="0">
                <a:solidFill>
                  <a:schemeClr val="accent5">
                    <a:lumMod val="25000"/>
                  </a:schemeClr>
                </a:solidFill>
              </a:rPr>
              <a:t>: </a:t>
            </a:r>
            <a:r>
              <a:rPr lang="fr-BE" sz="2000" b="1" i="1" dirty="0" smtClean="0">
                <a:solidFill>
                  <a:schemeClr val="accent5">
                    <a:lumMod val="25000"/>
                  </a:schemeClr>
                </a:solidFill>
              </a:rPr>
              <a:t>en contexte de travail et en formation</a:t>
            </a:r>
          </a:p>
          <a:p>
            <a:pPr marL="457200" indent="-457200"/>
            <a:endParaRPr lang="fr-BE" sz="2000" b="1" dirty="0" smtClean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marL="457200" indent="-457200">
              <a:buAutoNum type="arabicPeriod"/>
            </a:pPr>
            <a:r>
              <a:rPr lang="fr-BE" sz="20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OPERATEURS SOCIO SANITAIRES en Maison de retraite</a:t>
            </a:r>
          </a:p>
          <a:p>
            <a:pPr marL="457200" indent="-457200"/>
            <a:endParaRPr lang="fr-BE" sz="2000" dirty="0" smtClean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marL="457200" indent="-457200"/>
            <a:r>
              <a:rPr lang="fr-BE" sz="2000" i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Formation professionnelle</a:t>
            </a:r>
            <a:r>
              <a:rPr lang="fr-BE" sz="200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: 1010 heures </a:t>
            </a:r>
          </a:p>
          <a:p>
            <a:pPr marL="457200" indent="-457200"/>
            <a:r>
              <a:rPr lang="fr-BE" sz="2000" i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Activités</a:t>
            </a:r>
            <a:r>
              <a:rPr lang="fr-BE" sz="200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 directes </a:t>
            </a:r>
            <a:r>
              <a:rPr lang="fr-BE" sz="200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liées à l’assistance à </a:t>
            </a:r>
            <a:r>
              <a:rPr lang="fr-BE" sz="200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la personne et </a:t>
            </a:r>
            <a:r>
              <a:rPr lang="fr-BE" sz="200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à </a:t>
            </a:r>
            <a:r>
              <a:rPr lang="fr-BE" sz="200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son milieu</a:t>
            </a:r>
          </a:p>
          <a:p>
            <a:pPr marL="457200" indent="-457200"/>
            <a:r>
              <a:rPr lang="fr-BE" sz="2000" i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Interventions</a:t>
            </a:r>
            <a:r>
              <a:rPr lang="fr-BE" sz="200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 de type </a:t>
            </a:r>
            <a:r>
              <a:rPr lang="fr-BE" sz="200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hygiène, </a:t>
            </a:r>
            <a:r>
              <a:rPr lang="fr-BE" sz="200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sanitaire et social en hôpital, à la maison, auprès de structures à caractère résidentiel ou </a:t>
            </a:r>
            <a:r>
              <a:rPr lang="fr-BE" sz="200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diurnes</a:t>
            </a:r>
            <a:endParaRPr lang="fr-BE" sz="2000" dirty="0" smtClean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marL="457200" indent="-457200"/>
            <a:endParaRPr lang="fr-BE" sz="2000" dirty="0" smtClean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marL="457200" indent="-457200"/>
            <a:r>
              <a:rPr lang="fr-BE" sz="20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2. Elèves du cours ASSISTANT FAMILIAL</a:t>
            </a:r>
          </a:p>
          <a:p>
            <a:endParaRPr lang="fr-BE" sz="2000" dirty="0" smtClean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marL="457200" indent="-457200"/>
            <a:r>
              <a:rPr lang="fr-BE" sz="2000" i="1" dirty="0" smtClean="0">
                <a:solidFill>
                  <a:schemeClr val="accent5">
                    <a:lumMod val="25000"/>
                  </a:schemeClr>
                </a:solidFill>
              </a:rPr>
              <a:t>Formation professionnelle</a:t>
            </a:r>
            <a:r>
              <a:rPr lang="fr-BE" sz="2000" dirty="0" smtClean="0">
                <a:solidFill>
                  <a:schemeClr val="accent5">
                    <a:lumMod val="25000"/>
                  </a:schemeClr>
                </a:solidFill>
              </a:rPr>
              <a:t>: 100 heures </a:t>
            </a:r>
          </a:p>
          <a:p>
            <a:pPr marL="457200" indent="-457200"/>
            <a:r>
              <a:rPr lang="fr-BE" sz="2000" i="1" dirty="0" smtClean="0">
                <a:solidFill>
                  <a:schemeClr val="accent5">
                    <a:lumMod val="25000"/>
                  </a:schemeClr>
                </a:solidFill>
              </a:rPr>
              <a:t>Activités</a:t>
            </a:r>
            <a:r>
              <a:rPr lang="fr-BE" sz="2000" dirty="0" smtClean="0">
                <a:solidFill>
                  <a:schemeClr val="accent5">
                    <a:lumMod val="25000"/>
                  </a:schemeClr>
                </a:solidFill>
              </a:rPr>
              <a:t> directes </a:t>
            </a:r>
            <a:r>
              <a:rPr lang="fr-BE" sz="2000" dirty="0">
                <a:solidFill>
                  <a:schemeClr val="accent5">
                    <a:lumMod val="25000"/>
                  </a:schemeClr>
                </a:solidFill>
              </a:rPr>
              <a:t>liées à l’assistance </a:t>
            </a:r>
            <a:r>
              <a:rPr lang="fr-BE" sz="2000" dirty="0" smtClean="0">
                <a:solidFill>
                  <a:schemeClr val="accent5">
                    <a:lumMod val="25000"/>
                  </a:schemeClr>
                </a:solidFill>
              </a:rPr>
              <a:t>à </a:t>
            </a:r>
            <a:r>
              <a:rPr lang="fr-BE" sz="2000" dirty="0">
                <a:solidFill>
                  <a:schemeClr val="accent5">
                    <a:lumMod val="25000"/>
                  </a:schemeClr>
                </a:solidFill>
              </a:rPr>
              <a:t>la personne et à son milieu</a:t>
            </a:r>
          </a:p>
          <a:p>
            <a:pPr marL="457200" indent="-457200"/>
            <a:r>
              <a:rPr lang="fr-BE" sz="2000" i="1" dirty="0" smtClean="0">
                <a:solidFill>
                  <a:schemeClr val="accent5">
                    <a:lumMod val="25000"/>
                  </a:schemeClr>
                </a:solidFill>
              </a:rPr>
              <a:t>Interventions</a:t>
            </a:r>
            <a:r>
              <a:rPr lang="fr-BE" sz="2000" i="1" dirty="0" smtClean="0">
                <a:solidFill>
                  <a:schemeClr val="accent5">
                    <a:lumMod val="25000"/>
                  </a:schemeClr>
                </a:solidFill>
              </a:rPr>
              <a:t>: </a:t>
            </a:r>
            <a:r>
              <a:rPr lang="fr-BE" sz="2000" dirty="0" smtClean="0">
                <a:solidFill>
                  <a:schemeClr val="accent5">
                    <a:lumMod val="25000"/>
                  </a:schemeClr>
                </a:solidFill>
              </a:rPr>
              <a:t>nettoyage du milieu domestique, aide à la personne (se lever, s’habiller, cuisiner et prendre les repas, etc.)</a:t>
            </a:r>
            <a:endParaRPr lang="fr-BE" sz="2000" dirty="0" smtClean="0">
              <a:solidFill>
                <a:schemeClr val="accent5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3" name="Titolo 8"/>
          <p:cNvSpPr txBox="1">
            <a:spLocks/>
          </p:cNvSpPr>
          <p:nvPr/>
        </p:nvSpPr>
        <p:spPr bwMode="auto">
          <a:xfrm>
            <a:off x="3635896" y="188640"/>
            <a:ext cx="4650904" cy="100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TESTING COOSS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ogo_OPC-SFC_(2)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1" y="0"/>
            <a:ext cx="971599" cy="1279522"/>
          </a:xfrm>
          <a:prstGeom prst="rect">
            <a:avLst/>
          </a:prstGeom>
        </p:spPr>
      </p:pic>
      <p:pic>
        <p:nvPicPr>
          <p:cNvPr id="5" name="Immagine 4" descr="COOSS R&amp;F ALTA RISOLUZIO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6688" y="6309320"/>
            <a:ext cx="1227311" cy="548680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251520" y="1412776"/>
            <a:ext cx="8640960" cy="539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fr-BE" sz="2000" dirty="0" smtClean="0">
                <a:solidFill>
                  <a:schemeClr val="accent5">
                    <a:lumMod val="25000"/>
                  </a:schemeClr>
                </a:solidFill>
              </a:rPr>
              <a:t>Avec OPERATEURS et APPRENANTS, COOSS a testé </a:t>
            </a:r>
            <a:r>
              <a:rPr lang="fr-BE" sz="2000" b="1" i="1" dirty="0" smtClean="0">
                <a:solidFill>
                  <a:schemeClr val="accent5">
                    <a:lumMod val="25000"/>
                  </a:schemeClr>
                </a:solidFill>
              </a:rPr>
              <a:t>2 outils pédagogiques </a:t>
            </a:r>
            <a:r>
              <a:rPr lang="fr-BE" sz="2000" dirty="0" smtClean="0">
                <a:solidFill>
                  <a:schemeClr val="accent5">
                    <a:lumMod val="25000"/>
                  </a:schemeClr>
                </a:solidFill>
              </a:rPr>
              <a:t>et développé </a:t>
            </a:r>
            <a:r>
              <a:rPr lang="fr-BE" sz="2000" b="1" i="1" dirty="0" smtClean="0">
                <a:solidFill>
                  <a:schemeClr val="accent5">
                    <a:lumMod val="25000"/>
                  </a:schemeClr>
                </a:solidFill>
              </a:rPr>
              <a:t>1 méthodologie pédagogique</a:t>
            </a:r>
            <a:r>
              <a:rPr lang="fr-BE" sz="2000" dirty="0" smtClean="0">
                <a:solidFill>
                  <a:schemeClr val="accent5">
                    <a:lumMod val="25000"/>
                  </a:schemeClr>
                </a:solidFill>
              </a:rPr>
              <a:t>. </a:t>
            </a:r>
          </a:p>
          <a:p>
            <a:pPr>
              <a:lnSpc>
                <a:spcPct val="114000"/>
              </a:lnSpc>
            </a:pPr>
            <a:endParaRPr lang="fr-BE" sz="20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>
              <a:lnSpc>
                <a:spcPct val="114000"/>
              </a:lnSpc>
            </a:pPr>
            <a:r>
              <a:rPr lang="fr-BE" sz="2000" b="1" u="sng" dirty="0" smtClean="0">
                <a:solidFill>
                  <a:schemeClr val="accent5">
                    <a:lumMod val="25000"/>
                  </a:schemeClr>
                </a:solidFill>
              </a:rPr>
              <a:t>LES OUTILS</a:t>
            </a:r>
          </a:p>
          <a:p>
            <a:pPr>
              <a:lnSpc>
                <a:spcPct val="114000"/>
              </a:lnSpc>
            </a:pPr>
            <a:endParaRPr lang="fr-BE" sz="20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>
              <a:lnSpc>
                <a:spcPct val="114000"/>
              </a:lnSpc>
            </a:pPr>
            <a:r>
              <a:rPr lang="fr-BE" sz="2000" b="1" dirty="0" smtClean="0">
                <a:solidFill>
                  <a:schemeClr val="accent5">
                    <a:lumMod val="50000"/>
                  </a:schemeClr>
                </a:solidFill>
              </a:rPr>
              <a:t>1. FICHES DE DÉTECTION DES SFC</a:t>
            </a:r>
          </a:p>
          <a:p>
            <a:pPr>
              <a:lnSpc>
                <a:spcPct val="114000"/>
              </a:lnSpc>
            </a:pPr>
            <a:endParaRPr lang="fr-BE" sz="20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>
              <a:lnSpc>
                <a:spcPct val="114000"/>
              </a:lnSpc>
            </a:pPr>
            <a:r>
              <a:rPr lang="fr-BE" sz="1800" i="1" dirty="0" smtClean="0">
                <a:solidFill>
                  <a:schemeClr val="accent5">
                    <a:lumMod val="25000"/>
                  </a:schemeClr>
                </a:solidFill>
              </a:rPr>
              <a:t>À partir des outils fournis par le projet: </a:t>
            </a:r>
          </a:p>
          <a:p>
            <a:pPr>
              <a:lnSpc>
                <a:spcPct val="114000"/>
              </a:lnSpc>
            </a:pPr>
            <a:r>
              <a:rPr lang="fr-BE" sz="1800" i="1" dirty="0" smtClean="0">
                <a:solidFill>
                  <a:schemeClr val="accent5">
                    <a:lumMod val="25000"/>
                  </a:schemeClr>
                </a:solidFill>
              </a:rPr>
              <a:t>les grilles d’observation de l’outil numéro 1 (</a:t>
            </a:r>
            <a:r>
              <a:rPr lang="fr-BE" sz="1800" b="1" i="1" dirty="0" smtClean="0">
                <a:solidFill>
                  <a:schemeClr val="accent5">
                    <a:lumMod val="25000"/>
                  </a:schemeClr>
                </a:solidFill>
              </a:rPr>
              <a:t>Le </a:t>
            </a:r>
            <a:r>
              <a:rPr lang="fr-BE" sz="1800" b="1" i="1" dirty="0" err="1" smtClean="0">
                <a:solidFill>
                  <a:schemeClr val="accent5">
                    <a:lumMod val="25000"/>
                  </a:schemeClr>
                </a:solidFill>
              </a:rPr>
              <a:t>Forem</a:t>
            </a:r>
            <a:r>
              <a:rPr lang="fr-BE" sz="1800" i="1" dirty="0" smtClean="0">
                <a:solidFill>
                  <a:schemeClr val="accent5">
                    <a:lumMod val="25000"/>
                  </a:schemeClr>
                </a:solidFill>
              </a:rPr>
              <a:t>) et </a:t>
            </a:r>
          </a:p>
          <a:p>
            <a:pPr>
              <a:lnSpc>
                <a:spcPct val="114000"/>
              </a:lnSpc>
            </a:pPr>
            <a:r>
              <a:rPr lang="fr-BE" sz="1800" i="1" dirty="0" smtClean="0">
                <a:solidFill>
                  <a:schemeClr val="accent5">
                    <a:lumMod val="25000"/>
                  </a:schemeClr>
                </a:solidFill>
              </a:rPr>
              <a:t> les listes de compétences transversales de l’outil numéro 3 (</a:t>
            </a:r>
            <a:r>
              <a:rPr lang="fr-BE" sz="1800" b="1" i="1" dirty="0" smtClean="0">
                <a:solidFill>
                  <a:schemeClr val="accent5">
                    <a:lumMod val="25000"/>
                  </a:schemeClr>
                </a:solidFill>
              </a:rPr>
              <a:t>AID</a:t>
            </a:r>
            <a:r>
              <a:rPr lang="fr-BE" sz="1800" i="1" dirty="0" smtClean="0">
                <a:solidFill>
                  <a:schemeClr val="accent5">
                    <a:lumMod val="25000"/>
                  </a:schemeClr>
                </a:solidFill>
              </a:rPr>
              <a:t>),</a:t>
            </a:r>
          </a:p>
          <a:p>
            <a:pPr>
              <a:lnSpc>
                <a:spcPct val="114000"/>
              </a:lnSpc>
            </a:pPr>
            <a:endParaRPr lang="fr-BE" sz="18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>
              <a:lnSpc>
                <a:spcPct val="114000"/>
              </a:lnSpc>
            </a:pPr>
            <a:r>
              <a:rPr lang="fr-BE" sz="1800" b="1" dirty="0" err="1" smtClean="0">
                <a:solidFill>
                  <a:schemeClr val="accent5">
                    <a:lumMod val="25000"/>
                  </a:schemeClr>
                </a:solidFill>
              </a:rPr>
              <a:t>Step</a:t>
            </a:r>
            <a:r>
              <a:rPr lang="fr-BE" sz="1800" b="1" dirty="0" smtClean="0">
                <a:solidFill>
                  <a:schemeClr val="accent5">
                    <a:lumMod val="25000"/>
                  </a:schemeClr>
                </a:solidFill>
              </a:rPr>
              <a:t> 1</a:t>
            </a:r>
            <a:r>
              <a:rPr lang="fr-BE" sz="1800" dirty="0" smtClean="0">
                <a:solidFill>
                  <a:schemeClr val="accent5">
                    <a:lumMod val="25000"/>
                  </a:schemeClr>
                </a:solidFill>
              </a:rPr>
              <a:t>: identification des SFC les plus importants </a:t>
            </a:r>
          </a:p>
          <a:p>
            <a:pPr>
              <a:lnSpc>
                <a:spcPct val="114000"/>
              </a:lnSpc>
            </a:pPr>
            <a:r>
              <a:rPr lang="fr-BE" sz="1800" dirty="0" smtClean="0">
                <a:solidFill>
                  <a:schemeClr val="accent5">
                    <a:lumMod val="25000"/>
                  </a:schemeClr>
                </a:solidFill>
              </a:rPr>
              <a:t>avec l’aide de experts du secteur </a:t>
            </a:r>
          </a:p>
          <a:p>
            <a:pPr>
              <a:lnSpc>
                <a:spcPct val="114000"/>
              </a:lnSpc>
            </a:pPr>
            <a:endParaRPr lang="fr-BE" sz="18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>
              <a:lnSpc>
                <a:spcPct val="114000"/>
              </a:lnSpc>
            </a:pPr>
            <a:r>
              <a:rPr lang="fr-BE" sz="1800" b="1" dirty="0" err="1" smtClean="0">
                <a:solidFill>
                  <a:schemeClr val="accent5">
                    <a:lumMod val="25000"/>
                  </a:schemeClr>
                </a:solidFill>
              </a:rPr>
              <a:t>Step</a:t>
            </a:r>
            <a:r>
              <a:rPr lang="fr-BE" sz="1800" b="1" dirty="0" smtClean="0">
                <a:solidFill>
                  <a:schemeClr val="accent5">
                    <a:lumMod val="25000"/>
                  </a:schemeClr>
                </a:solidFill>
              </a:rPr>
              <a:t> 2</a:t>
            </a:r>
            <a:r>
              <a:rPr lang="fr-BE" sz="1800" dirty="0" smtClean="0">
                <a:solidFill>
                  <a:schemeClr val="accent5">
                    <a:lumMod val="25000"/>
                  </a:schemeClr>
                </a:solidFill>
              </a:rPr>
              <a:t>: identification de comportements observables, </a:t>
            </a:r>
          </a:p>
          <a:p>
            <a:pPr>
              <a:lnSpc>
                <a:spcPct val="114000"/>
              </a:lnSpc>
            </a:pPr>
            <a:r>
              <a:rPr lang="fr-BE" sz="1800" dirty="0" smtClean="0">
                <a:solidFill>
                  <a:schemeClr val="accent5">
                    <a:lumMod val="25000"/>
                  </a:schemeClr>
                </a:solidFill>
              </a:rPr>
              <a:t>par rapport aux SFC, dans le contexte du travail </a:t>
            </a:r>
            <a:endParaRPr lang="fr-BE" sz="1800" dirty="0"/>
          </a:p>
        </p:txBody>
      </p:sp>
      <p:sp>
        <p:nvSpPr>
          <p:cNvPr id="13" name="Titolo 8"/>
          <p:cNvSpPr txBox="1">
            <a:spLocks/>
          </p:cNvSpPr>
          <p:nvPr/>
        </p:nvSpPr>
        <p:spPr bwMode="auto">
          <a:xfrm>
            <a:off x="2339752" y="404664"/>
            <a:ext cx="5947048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3000" b="1" i="0" u="none" strike="noStrike" kern="0" cap="none" spc="0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olo 8"/>
          <p:cNvSpPr txBox="1">
            <a:spLocks/>
          </p:cNvSpPr>
          <p:nvPr/>
        </p:nvSpPr>
        <p:spPr bwMode="auto">
          <a:xfrm>
            <a:off x="3491880" y="188640"/>
            <a:ext cx="4794920" cy="100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fr-BE" sz="3000" b="1" kern="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TRANSFER DES OUTILS</a:t>
            </a:r>
            <a:endParaRPr lang="fr-BE" sz="3000" b="1" kern="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0" y="6237312"/>
            <a:ext cx="1331640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120000"/>
              </a:lnSpc>
              <a:spcBef>
                <a:spcPct val="20000"/>
              </a:spcBef>
              <a:defRPr/>
            </a:pPr>
            <a:r>
              <a:rPr lang="fr-FR" sz="1200" b="1" i="1" dirty="0" smtClean="0">
                <a:solidFill>
                  <a:schemeClr val="accent5">
                    <a:lumMod val="25000"/>
                  </a:schemeClr>
                </a:solidFill>
              </a:rPr>
              <a:t>Namur</a:t>
            </a:r>
          </a:p>
          <a:p>
            <a:pPr lvl="0" algn="l">
              <a:lnSpc>
                <a:spcPct val="120000"/>
              </a:lnSpc>
              <a:spcBef>
                <a:spcPct val="20000"/>
              </a:spcBef>
              <a:defRPr/>
            </a:pPr>
            <a:r>
              <a:rPr lang="it-IT" sz="1200" i="1" dirty="0" smtClean="0">
                <a:solidFill>
                  <a:schemeClr val="accent5">
                    <a:lumMod val="25000"/>
                  </a:schemeClr>
                </a:solidFill>
              </a:rPr>
              <a:t>29 </a:t>
            </a:r>
            <a:r>
              <a:rPr lang="fr-BE" sz="1200" i="1" dirty="0" smtClean="0">
                <a:solidFill>
                  <a:schemeClr val="accent5">
                    <a:lumMod val="25000"/>
                  </a:schemeClr>
                </a:solidFill>
              </a:rPr>
              <a:t>octobre</a:t>
            </a:r>
            <a:r>
              <a:rPr lang="it-IT" sz="1200" i="1" dirty="0" smtClean="0">
                <a:solidFill>
                  <a:schemeClr val="accent5">
                    <a:lumMod val="25000"/>
                  </a:schemeClr>
                </a:solidFill>
              </a:rPr>
              <a:t> 2015</a:t>
            </a:r>
            <a:endParaRPr lang="it-IT" sz="12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iovanna\Desktop\Namur\pratique_et_aide-se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9282" y="1772816"/>
            <a:ext cx="3264718" cy="2448539"/>
          </a:xfrm>
          <a:prstGeom prst="rect">
            <a:avLst/>
          </a:prstGeom>
          <a:noFill/>
        </p:spPr>
      </p:pic>
      <p:pic>
        <p:nvPicPr>
          <p:cNvPr id="4" name="Immagine 3" descr="Logo_OPC-SFC_(2)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72401" y="0"/>
            <a:ext cx="971599" cy="1279522"/>
          </a:xfrm>
          <a:prstGeom prst="rect">
            <a:avLst/>
          </a:prstGeom>
        </p:spPr>
      </p:pic>
      <p:pic>
        <p:nvPicPr>
          <p:cNvPr id="5" name="Immagine 4" descr="COOSS R&amp;F ALTA RISOLUZION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16688" y="6309320"/>
            <a:ext cx="1227311" cy="548680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251520" y="1192634"/>
            <a:ext cx="568863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000" b="1" dirty="0" smtClean="0">
                <a:solidFill>
                  <a:schemeClr val="accent5">
                    <a:lumMod val="50000"/>
                  </a:schemeClr>
                </a:solidFill>
              </a:rPr>
              <a:t>2. SPHÈRE DE BILAN DES SFC</a:t>
            </a:r>
          </a:p>
          <a:p>
            <a:r>
              <a:rPr lang="fr-BE" sz="2000" i="1" dirty="0" smtClean="0">
                <a:solidFill>
                  <a:schemeClr val="accent5">
                    <a:lumMod val="25000"/>
                  </a:schemeClr>
                </a:solidFill>
              </a:rPr>
              <a:t>A partir du radar de </a:t>
            </a:r>
            <a:r>
              <a:rPr lang="fr-BE" sz="2000" i="1" dirty="0" err="1" smtClean="0">
                <a:solidFill>
                  <a:schemeClr val="accent5">
                    <a:lumMod val="25000"/>
                  </a:schemeClr>
                </a:solidFill>
              </a:rPr>
              <a:t>Boudreault</a:t>
            </a:r>
            <a:endParaRPr lang="fr-BE" sz="2000" i="1" dirty="0" smtClean="0">
              <a:solidFill>
                <a:schemeClr val="accent5">
                  <a:lumMod val="25000"/>
                </a:schemeClr>
              </a:solidFill>
            </a:endParaRPr>
          </a:p>
          <a:p>
            <a:endParaRPr lang="fr-BE" sz="2000" dirty="0" smtClean="0">
              <a:solidFill>
                <a:schemeClr val="accent5">
                  <a:lumMod val="25000"/>
                </a:schemeClr>
              </a:solidFill>
            </a:endParaRPr>
          </a:p>
          <a:p>
            <a:r>
              <a:rPr lang="fr-BE" sz="1800" dirty="0" smtClean="0">
                <a:solidFill>
                  <a:schemeClr val="accent5">
                    <a:lumMod val="25000"/>
                  </a:schemeClr>
                </a:solidFill>
              </a:rPr>
              <a:t>La sphère reporte les SFC détectés pour </a:t>
            </a:r>
            <a:r>
              <a:rPr lang="fr-BE" sz="1800" dirty="0" smtClean="0">
                <a:solidFill>
                  <a:schemeClr val="accent5">
                    <a:lumMod val="25000"/>
                  </a:schemeClr>
                </a:solidFill>
              </a:rPr>
              <a:t>le profil professionnel, </a:t>
            </a:r>
            <a:r>
              <a:rPr lang="fr-BE" sz="1800" dirty="0" smtClean="0">
                <a:solidFill>
                  <a:schemeClr val="accent5">
                    <a:lumMod val="25000"/>
                  </a:schemeClr>
                </a:solidFill>
              </a:rPr>
              <a:t>ceux identifiés dans la FICHE DE DETECTION DES SFC.</a:t>
            </a:r>
          </a:p>
          <a:p>
            <a:r>
              <a:rPr lang="fr-BE" sz="1800" dirty="0" smtClean="0">
                <a:solidFill>
                  <a:schemeClr val="accent5">
                    <a:lumMod val="25000"/>
                  </a:schemeClr>
                </a:solidFill>
              </a:rPr>
              <a:t>La sphère est composée par 4 cercles qui correspondent au niveaux d’acquisition de la compétence : faible, partiellement acquise, satisfaisante, entièrement acquise.</a:t>
            </a:r>
            <a:endParaRPr lang="fr-BE" sz="18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60914" y="4277995"/>
            <a:ext cx="8640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1800" dirty="0" smtClean="0">
                <a:solidFill>
                  <a:schemeClr val="accent5">
                    <a:lumMod val="25000"/>
                  </a:schemeClr>
                </a:solidFill>
              </a:rPr>
              <a:t>La sphère a 2 versions: </a:t>
            </a:r>
            <a:endParaRPr lang="fr-BE" sz="18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BE" sz="1800" dirty="0" smtClean="0">
                <a:solidFill>
                  <a:schemeClr val="accent5">
                    <a:lumMod val="25000"/>
                  </a:schemeClr>
                </a:solidFill>
              </a:rPr>
              <a:t>la </a:t>
            </a:r>
            <a:r>
              <a:rPr lang="fr-BE" sz="1800" dirty="0" smtClean="0">
                <a:solidFill>
                  <a:srgbClr val="FF0000"/>
                </a:solidFill>
              </a:rPr>
              <a:t>version </a:t>
            </a:r>
            <a:r>
              <a:rPr lang="fr-BE" sz="1800" dirty="0" smtClean="0">
                <a:solidFill>
                  <a:srgbClr val="FF0000"/>
                </a:solidFill>
              </a:rPr>
              <a:t>initiale </a:t>
            </a:r>
            <a:r>
              <a:rPr lang="fr-BE" sz="1800" dirty="0" smtClean="0">
                <a:solidFill>
                  <a:schemeClr val="accent5">
                    <a:lumMod val="25000"/>
                  </a:schemeClr>
                </a:solidFill>
              </a:rPr>
              <a:t>est à compiler au </a:t>
            </a:r>
            <a:r>
              <a:rPr lang="fr-BE" sz="1800" dirty="0" smtClean="0">
                <a:solidFill>
                  <a:schemeClr val="accent5">
                    <a:lumMod val="25000"/>
                  </a:schemeClr>
                </a:solidFill>
              </a:rPr>
              <a:t>début</a:t>
            </a:r>
            <a:r>
              <a:rPr lang="fr-BE" sz="1800" dirty="0" smtClean="0">
                <a:solidFill>
                  <a:schemeClr val="accent5">
                    <a:lumMod val="25000"/>
                  </a:schemeClr>
                </a:solidFill>
              </a:rPr>
              <a:t>, sur </a:t>
            </a:r>
            <a:r>
              <a:rPr lang="fr-BE" sz="1800" dirty="0" smtClean="0">
                <a:solidFill>
                  <a:schemeClr val="accent5">
                    <a:lumMod val="25000"/>
                  </a:schemeClr>
                </a:solidFill>
              </a:rPr>
              <a:t>base </a:t>
            </a:r>
            <a:r>
              <a:rPr lang="fr-BE" sz="1800" dirty="0" smtClean="0">
                <a:solidFill>
                  <a:schemeClr val="accent5">
                    <a:lumMod val="25000"/>
                  </a:schemeClr>
                </a:solidFill>
              </a:rPr>
              <a:t>d’une autoévaluation des </a:t>
            </a:r>
            <a:r>
              <a:rPr lang="fr-BE" sz="1800" dirty="0" smtClean="0">
                <a:solidFill>
                  <a:schemeClr val="accent5">
                    <a:lumMod val="25000"/>
                  </a:schemeClr>
                </a:solidFill>
              </a:rPr>
              <a:t>SFC propres à la personne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BE" sz="1800" dirty="0" smtClean="0">
                <a:solidFill>
                  <a:schemeClr val="accent5">
                    <a:lumMod val="25000"/>
                  </a:schemeClr>
                </a:solidFill>
              </a:rPr>
              <a:t>la </a:t>
            </a:r>
            <a:r>
              <a:rPr lang="fr-BE" sz="1800" dirty="0" smtClean="0">
                <a:solidFill>
                  <a:srgbClr val="FF0000"/>
                </a:solidFill>
              </a:rPr>
              <a:t>version finale </a:t>
            </a:r>
            <a:r>
              <a:rPr lang="fr-BE" sz="1800" dirty="0">
                <a:solidFill>
                  <a:schemeClr val="accent5">
                    <a:lumMod val="25000"/>
                  </a:schemeClr>
                </a:solidFill>
              </a:rPr>
              <a:t>est à compiler sur la base des scores obtenus dans la </a:t>
            </a:r>
            <a:r>
              <a:rPr lang="fr-BE" sz="1800" dirty="0" smtClean="0">
                <a:solidFill>
                  <a:schemeClr val="accent5">
                    <a:lumMod val="25000"/>
                  </a:schemeClr>
                </a:solidFill>
              </a:rPr>
              <a:t>FICHE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BE" sz="1800" dirty="0">
              <a:solidFill>
                <a:schemeClr val="accent5">
                  <a:lumMod val="25000"/>
                </a:schemeClr>
              </a:solidFill>
            </a:endParaRPr>
          </a:p>
          <a:p>
            <a:pPr algn="l"/>
            <a:r>
              <a:rPr lang="fr-BE" sz="1800" dirty="0" smtClean="0">
                <a:solidFill>
                  <a:srgbClr val="002060"/>
                </a:solidFill>
              </a:rPr>
              <a:t>Les </a:t>
            </a:r>
            <a:r>
              <a:rPr lang="fr-BE" sz="1800" dirty="0" smtClean="0">
                <a:solidFill>
                  <a:srgbClr val="002060"/>
                </a:solidFill>
              </a:rPr>
              <a:t>outils permettent de visualiser les changements dans le cours du temps et de comprendre si l’autoévaluation correspond au niveau des comportements concrets. </a:t>
            </a:r>
            <a:endParaRPr lang="it-IT" sz="1800" dirty="0">
              <a:solidFill>
                <a:srgbClr val="002060"/>
              </a:solidFill>
            </a:endParaRPr>
          </a:p>
        </p:txBody>
      </p:sp>
      <p:sp>
        <p:nvSpPr>
          <p:cNvPr id="12" name="Titolo 8"/>
          <p:cNvSpPr txBox="1">
            <a:spLocks/>
          </p:cNvSpPr>
          <p:nvPr/>
        </p:nvSpPr>
        <p:spPr bwMode="auto">
          <a:xfrm>
            <a:off x="3491880" y="188640"/>
            <a:ext cx="4794920" cy="100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fr-BE" sz="3000" b="1" kern="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TRANSFER DES OUTILS</a:t>
            </a:r>
            <a:endParaRPr lang="fr-BE" sz="3000" b="1" kern="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0" y="6237312"/>
            <a:ext cx="1331640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120000"/>
              </a:lnSpc>
              <a:spcBef>
                <a:spcPct val="20000"/>
              </a:spcBef>
              <a:defRPr/>
            </a:pPr>
            <a:r>
              <a:rPr lang="fr-FR" sz="1200" b="1" i="1" dirty="0" smtClean="0">
                <a:solidFill>
                  <a:schemeClr val="accent5">
                    <a:lumMod val="25000"/>
                  </a:schemeClr>
                </a:solidFill>
              </a:rPr>
              <a:t>Namur</a:t>
            </a:r>
          </a:p>
          <a:p>
            <a:pPr lvl="0" algn="l">
              <a:lnSpc>
                <a:spcPct val="120000"/>
              </a:lnSpc>
              <a:spcBef>
                <a:spcPct val="20000"/>
              </a:spcBef>
              <a:defRPr/>
            </a:pPr>
            <a:r>
              <a:rPr lang="it-IT" sz="1200" i="1" dirty="0" smtClean="0">
                <a:solidFill>
                  <a:schemeClr val="accent5">
                    <a:lumMod val="25000"/>
                  </a:schemeClr>
                </a:solidFill>
              </a:rPr>
              <a:t>29 </a:t>
            </a:r>
            <a:r>
              <a:rPr lang="fr-BE" sz="1200" i="1" dirty="0" smtClean="0">
                <a:solidFill>
                  <a:schemeClr val="accent5">
                    <a:lumMod val="25000"/>
                  </a:schemeClr>
                </a:solidFill>
              </a:rPr>
              <a:t>octobre</a:t>
            </a:r>
            <a:r>
              <a:rPr lang="it-IT" sz="1200" i="1" dirty="0" smtClean="0">
                <a:solidFill>
                  <a:schemeClr val="accent5">
                    <a:lumMod val="25000"/>
                  </a:schemeClr>
                </a:solidFill>
              </a:rPr>
              <a:t> 2015</a:t>
            </a:r>
            <a:endParaRPr lang="it-IT" sz="12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ogo_OPC-SFC_(2)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1" y="0"/>
            <a:ext cx="971599" cy="1279522"/>
          </a:xfrm>
          <a:prstGeom prst="rect">
            <a:avLst/>
          </a:prstGeom>
        </p:spPr>
      </p:pic>
      <p:pic>
        <p:nvPicPr>
          <p:cNvPr id="5" name="Immagine 4" descr="COOSS R&amp;F ALTA RISOLUZIO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6688" y="6309320"/>
            <a:ext cx="1227311" cy="54868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611560" y="1196752"/>
            <a:ext cx="8280920" cy="5039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4000"/>
              </a:lnSpc>
            </a:pPr>
            <a:r>
              <a:rPr lang="fr-BE" sz="2000" b="1" u="sng" dirty="0" smtClean="0">
                <a:solidFill>
                  <a:schemeClr val="accent5">
                    <a:lumMod val="25000"/>
                  </a:schemeClr>
                </a:solidFill>
              </a:rPr>
              <a:t>LA MÉTHODOLOGIE PÉDAGOGIQUE</a:t>
            </a:r>
          </a:p>
          <a:p>
            <a:pPr marL="457200" indent="-457200">
              <a:lnSpc>
                <a:spcPct val="114000"/>
              </a:lnSpc>
            </a:pPr>
            <a:endParaRPr lang="fr-BE" sz="2000" u="sng" dirty="0" smtClean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marL="457200" indent="-457200">
              <a:lnSpc>
                <a:spcPct val="114000"/>
              </a:lnSpc>
            </a:pPr>
            <a:r>
              <a:rPr lang="fr-BE" sz="200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Développement d’une méthodologie formative-pédagogique pour le renforcement des SFC pour </a:t>
            </a:r>
            <a:r>
              <a:rPr lang="fr-BE" sz="200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le profil</a:t>
            </a:r>
            <a:endParaRPr lang="fr-BE" sz="2000" dirty="0" smtClean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marL="457200" indent="-457200">
              <a:lnSpc>
                <a:spcPct val="114000"/>
              </a:lnSpc>
            </a:pPr>
            <a:r>
              <a:rPr lang="fr-BE" sz="200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de l’OPERATEUR SOCIO </a:t>
            </a:r>
            <a:r>
              <a:rPr lang="fr-BE" sz="200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SANITAIRE (OSS):</a:t>
            </a:r>
            <a:endParaRPr lang="fr-BE" sz="2000" dirty="0" smtClean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marL="457200" indent="-457200">
              <a:lnSpc>
                <a:spcPct val="114000"/>
              </a:lnSpc>
            </a:pPr>
            <a:endParaRPr lang="fr-BE" sz="2000" dirty="0" smtClean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marL="457200" indent="-457200">
              <a:lnSpc>
                <a:spcPct val="114000"/>
              </a:lnSpc>
            </a:pPr>
            <a:r>
              <a:rPr lang="fr-FR" sz="1800" u="sng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Moment 0 : </a:t>
            </a:r>
            <a:r>
              <a:rPr lang="fr-FR" sz="180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détecter les points de faiblesse (SFC)</a:t>
            </a:r>
            <a:r>
              <a:rPr lang="fr-BE" sz="180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 à partir des résultats obtenus par l’application des deux outils pédagogiques</a:t>
            </a:r>
            <a:r>
              <a:rPr lang="fr-FR" sz="180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 et élaborer la SEQUENCE FORMATIVE PEDAGOGIQUE – (seulement formateurs)</a:t>
            </a:r>
          </a:p>
          <a:p>
            <a:pPr marL="457200" indent="-457200">
              <a:lnSpc>
                <a:spcPct val="114000"/>
              </a:lnSpc>
            </a:pPr>
            <a:r>
              <a:rPr lang="fr-FR" sz="1800" u="sng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Moment 1 :</a:t>
            </a:r>
            <a:r>
              <a:rPr lang="fr-FR" sz="180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 brainstorming </a:t>
            </a:r>
            <a:r>
              <a:rPr lang="fr-BE" sz="180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sur les concepts des SFC les plus faibles </a:t>
            </a:r>
          </a:p>
          <a:p>
            <a:pPr marL="457200" indent="-457200">
              <a:lnSpc>
                <a:spcPct val="114000"/>
              </a:lnSpc>
            </a:pPr>
            <a:r>
              <a:rPr lang="fr-BE" sz="180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(2 ou 3 sur 11) </a:t>
            </a:r>
          </a:p>
          <a:p>
            <a:pPr marL="457200" indent="-457200">
              <a:lnSpc>
                <a:spcPct val="114000"/>
              </a:lnSpc>
            </a:pPr>
            <a:r>
              <a:rPr lang="fr-BE" sz="1800" u="sng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Moment 2:</a:t>
            </a:r>
            <a:r>
              <a:rPr lang="fr-BE" sz="180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 identification de </a:t>
            </a:r>
            <a:r>
              <a:rPr lang="fr-FR" sz="180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situations problématiques, concrètes et réelles par rapport aux SFC, rencontrées en contexte de travail</a:t>
            </a:r>
          </a:p>
          <a:p>
            <a:pPr marL="457200" indent="-457200">
              <a:lnSpc>
                <a:spcPct val="114000"/>
              </a:lnSpc>
            </a:pPr>
            <a:r>
              <a:rPr lang="fr-FR" sz="1800" u="sng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Moment 3:</a:t>
            </a:r>
            <a:r>
              <a:rPr lang="fr-FR" sz="180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 SIMULATION de ces situations et réflexion par rapport aux comportements mis en place et à possibles « solutions »</a:t>
            </a:r>
            <a:r>
              <a:rPr lang="fr-BE" sz="180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14" name="Titolo 8"/>
          <p:cNvSpPr txBox="1">
            <a:spLocks/>
          </p:cNvSpPr>
          <p:nvPr/>
        </p:nvSpPr>
        <p:spPr bwMode="auto">
          <a:xfrm>
            <a:off x="3635896" y="188640"/>
            <a:ext cx="4650904" cy="100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TESTING COOSS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0" y="6237312"/>
            <a:ext cx="1331640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120000"/>
              </a:lnSpc>
              <a:spcBef>
                <a:spcPct val="20000"/>
              </a:spcBef>
              <a:defRPr/>
            </a:pPr>
            <a:r>
              <a:rPr lang="fr-FR" sz="1200" b="1" i="1" dirty="0" smtClean="0">
                <a:solidFill>
                  <a:schemeClr val="accent5">
                    <a:lumMod val="25000"/>
                  </a:schemeClr>
                </a:solidFill>
              </a:rPr>
              <a:t>Namur</a:t>
            </a:r>
          </a:p>
          <a:p>
            <a:pPr lvl="0" algn="l">
              <a:lnSpc>
                <a:spcPct val="120000"/>
              </a:lnSpc>
              <a:spcBef>
                <a:spcPct val="20000"/>
              </a:spcBef>
              <a:defRPr/>
            </a:pPr>
            <a:r>
              <a:rPr lang="it-IT" sz="1200" i="1" dirty="0" smtClean="0">
                <a:solidFill>
                  <a:schemeClr val="accent5">
                    <a:lumMod val="25000"/>
                  </a:schemeClr>
                </a:solidFill>
              </a:rPr>
              <a:t>29 </a:t>
            </a:r>
            <a:r>
              <a:rPr lang="fr-BE" sz="1200" i="1" dirty="0" smtClean="0">
                <a:solidFill>
                  <a:schemeClr val="accent5">
                    <a:lumMod val="25000"/>
                  </a:schemeClr>
                </a:solidFill>
              </a:rPr>
              <a:t>octobre</a:t>
            </a:r>
            <a:r>
              <a:rPr lang="it-IT" sz="1200" i="1" dirty="0" smtClean="0">
                <a:solidFill>
                  <a:schemeClr val="accent5">
                    <a:lumMod val="25000"/>
                  </a:schemeClr>
                </a:solidFill>
              </a:rPr>
              <a:t> 2015</a:t>
            </a:r>
            <a:endParaRPr lang="it-IT" sz="12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ogo_OPC-SFC_(2)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1" y="0"/>
            <a:ext cx="971599" cy="1279522"/>
          </a:xfrm>
          <a:prstGeom prst="rect">
            <a:avLst/>
          </a:prstGeom>
        </p:spPr>
      </p:pic>
      <p:pic>
        <p:nvPicPr>
          <p:cNvPr id="5" name="Immagine 4" descr="COOSS R&amp;F ALTA RISOLUZIO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6688" y="6309320"/>
            <a:ext cx="1227311" cy="548680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251520" y="1340768"/>
            <a:ext cx="864096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FORMATEURS </a:t>
            </a:r>
          </a:p>
          <a:p>
            <a:endParaRPr lang="fr-BE" sz="2000" b="1" dirty="0" smtClean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r>
              <a:rPr lang="fr-BE" sz="200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Formation avec LE FOREM (mois de Juillet 2015 – Ancône)</a:t>
            </a:r>
          </a:p>
          <a:p>
            <a:r>
              <a:rPr lang="fr-BE" sz="200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 </a:t>
            </a:r>
          </a:p>
          <a:p>
            <a:r>
              <a:rPr lang="fr-BE" sz="200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Deux moments formatifs:</a:t>
            </a:r>
          </a:p>
          <a:p>
            <a:r>
              <a:rPr lang="fr-BE" sz="200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 </a:t>
            </a:r>
          </a:p>
          <a:p>
            <a:pPr marL="457200" indent="-457200">
              <a:buAutoNum type="arabicPeriod"/>
            </a:pPr>
            <a:r>
              <a:rPr lang="fr-BE" sz="200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Avec les </a:t>
            </a:r>
            <a:r>
              <a:rPr lang="fr-BE" sz="20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FORMATEURS</a:t>
            </a:r>
            <a:r>
              <a:rPr lang="fr-BE" sz="200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 </a:t>
            </a:r>
          </a:p>
          <a:p>
            <a:pPr marL="457200" indent="-457200"/>
            <a:r>
              <a:rPr lang="fr-BE" sz="200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du Département  Recherche et Formation</a:t>
            </a:r>
          </a:p>
          <a:p>
            <a:pPr marL="457200" indent="-457200">
              <a:buAutoNum type="arabicPeriod"/>
            </a:pPr>
            <a:endParaRPr lang="fr-BE" sz="2000" dirty="0" smtClean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marL="457200" indent="-457200"/>
            <a:r>
              <a:rPr lang="fr-BE" sz="200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2.  Avec les </a:t>
            </a:r>
            <a:r>
              <a:rPr lang="fr-BE" sz="20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COORDINATEURS</a:t>
            </a:r>
            <a:r>
              <a:rPr lang="fr-BE" sz="200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 </a:t>
            </a:r>
          </a:p>
          <a:p>
            <a:pPr marL="457200" indent="-457200"/>
            <a:r>
              <a:rPr lang="fr-BE" sz="200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des services de COOSS</a:t>
            </a:r>
          </a:p>
          <a:p>
            <a:pPr marL="457200" indent="-457200"/>
            <a:endParaRPr lang="fr-BE" sz="2000" dirty="0" smtClean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marL="457200" indent="-457200"/>
            <a:r>
              <a:rPr lang="fr-BE" sz="200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Les deux rencontres ont été </a:t>
            </a:r>
            <a:r>
              <a:rPr lang="fr-BE" sz="200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réalisées </a:t>
            </a:r>
            <a:r>
              <a:rPr lang="fr-BE" sz="200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sous la direction </a:t>
            </a:r>
            <a:r>
              <a:rPr lang="fr-BE" sz="200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du </a:t>
            </a:r>
            <a:r>
              <a:rPr lang="fr-BE" sz="2000" dirty="0" err="1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Forem</a:t>
            </a:r>
            <a:r>
              <a:rPr lang="fr-BE" sz="200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 </a:t>
            </a:r>
            <a:r>
              <a:rPr lang="fr-BE" sz="200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et avec leurs outils, grâce aux formatrices </a:t>
            </a:r>
            <a:r>
              <a:rPr lang="fr-BE" sz="2000" i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Ariel Carlier  </a:t>
            </a:r>
            <a:r>
              <a:rPr lang="fr-BE" sz="200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et </a:t>
            </a:r>
            <a:r>
              <a:rPr lang="fr-BE" sz="2000" i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Christine </a:t>
            </a:r>
            <a:r>
              <a:rPr lang="fr-BE" sz="2000" i="1" dirty="0" err="1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Piret</a:t>
            </a:r>
            <a:r>
              <a:rPr lang="fr-BE" sz="200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13" name="Titolo 8"/>
          <p:cNvSpPr txBox="1">
            <a:spLocks/>
          </p:cNvSpPr>
          <p:nvPr/>
        </p:nvSpPr>
        <p:spPr bwMode="auto">
          <a:xfrm>
            <a:off x="3635896" y="188640"/>
            <a:ext cx="4650904" cy="100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FORMATION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0" y="6237312"/>
            <a:ext cx="1331640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120000"/>
              </a:lnSpc>
              <a:spcBef>
                <a:spcPct val="20000"/>
              </a:spcBef>
              <a:defRPr/>
            </a:pPr>
            <a:r>
              <a:rPr lang="fr-FR" sz="1200" b="1" i="1" dirty="0" smtClean="0">
                <a:solidFill>
                  <a:schemeClr val="accent5">
                    <a:lumMod val="25000"/>
                  </a:schemeClr>
                </a:solidFill>
              </a:rPr>
              <a:t>Namur</a:t>
            </a:r>
          </a:p>
          <a:p>
            <a:pPr lvl="0" algn="l">
              <a:lnSpc>
                <a:spcPct val="120000"/>
              </a:lnSpc>
              <a:spcBef>
                <a:spcPct val="20000"/>
              </a:spcBef>
              <a:defRPr/>
            </a:pPr>
            <a:r>
              <a:rPr lang="it-IT" sz="1200" i="1" dirty="0" smtClean="0">
                <a:solidFill>
                  <a:schemeClr val="accent5">
                    <a:lumMod val="25000"/>
                  </a:schemeClr>
                </a:solidFill>
              </a:rPr>
              <a:t>29 </a:t>
            </a:r>
            <a:r>
              <a:rPr lang="fr-BE" sz="1200" i="1" dirty="0" smtClean="0">
                <a:solidFill>
                  <a:schemeClr val="accent5">
                    <a:lumMod val="25000"/>
                  </a:schemeClr>
                </a:solidFill>
              </a:rPr>
              <a:t>octobre</a:t>
            </a:r>
            <a:r>
              <a:rPr lang="it-IT" sz="1200" i="1" dirty="0" smtClean="0">
                <a:solidFill>
                  <a:schemeClr val="accent5">
                    <a:lumMod val="25000"/>
                  </a:schemeClr>
                </a:solidFill>
              </a:rPr>
              <a:t> 2015</a:t>
            </a:r>
            <a:endParaRPr lang="it-IT" sz="12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ogo_OPC-SFC_(2)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1" y="0"/>
            <a:ext cx="971599" cy="1279522"/>
          </a:xfrm>
          <a:prstGeom prst="rect">
            <a:avLst/>
          </a:prstGeom>
        </p:spPr>
      </p:pic>
      <p:pic>
        <p:nvPicPr>
          <p:cNvPr id="5" name="Immagine 4" descr="COOSS R&amp;F ALTA RISOLUZIO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6688" y="6309320"/>
            <a:ext cx="1227311" cy="548680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251520" y="1412776"/>
            <a:ext cx="8640960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900" b="1" u="sng" dirty="0" smtClean="0">
                <a:solidFill>
                  <a:schemeClr val="accent5">
                    <a:lumMod val="50000"/>
                  </a:schemeClr>
                </a:solidFill>
              </a:rPr>
              <a:t>POUR LES FORMATEURS</a:t>
            </a:r>
          </a:p>
          <a:p>
            <a:endParaRPr lang="fr-FR" sz="19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fr-FR" sz="1900" dirty="0" smtClean="0">
                <a:solidFill>
                  <a:schemeClr val="accent4">
                    <a:lumMod val="75000"/>
                  </a:schemeClr>
                </a:solidFill>
              </a:rPr>
              <a:t>Observation </a:t>
            </a:r>
            <a:r>
              <a:rPr lang="fr-FR" sz="1900" dirty="0" smtClean="0">
                <a:solidFill>
                  <a:schemeClr val="accent4">
                    <a:lumMod val="75000"/>
                  </a:schemeClr>
                </a:solidFill>
              </a:rPr>
              <a:t>des SFC </a:t>
            </a:r>
            <a:r>
              <a:rPr lang="fr-FR" sz="1900" dirty="0" smtClean="0">
                <a:solidFill>
                  <a:schemeClr val="accent4">
                    <a:lumMod val="75000"/>
                  </a:schemeClr>
                </a:solidFill>
              </a:rPr>
              <a:t>dans le cadre de la sélection </a:t>
            </a:r>
            <a:r>
              <a:rPr lang="fr-FR" sz="1900" dirty="0" smtClean="0">
                <a:solidFill>
                  <a:schemeClr val="accent4">
                    <a:lumMod val="75000"/>
                  </a:schemeClr>
                </a:solidFill>
              </a:rPr>
              <a:t>du personnel et </a:t>
            </a:r>
          </a:p>
          <a:p>
            <a:r>
              <a:rPr lang="fr-FR" sz="1900" dirty="0" smtClean="0">
                <a:solidFill>
                  <a:schemeClr val="accent4">
                    <a:lumMod val="75000"/>
                  </a:schemeClr>
                </a:solidFill>
              </a:rPr>
              <a:t>des élèves aux cours de formation</a:t>
            </a:r>
          </a:p>
          <a:p>
            <a:endParaRPr lang="fr-FR" sz="19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fr-FR" sz="1900" dirty="0" smtClean="0">
                <a:solidFill>
                  <a:schemeClr val="accent4">
                    <a:lumMod val="75000"/>
                  </a:schemeClr>
                </a:solidFill>
              </a:rPr>
              <a:t>Évaluation des parcours formatifs dans les termes </a:t>
            </a:r>
          </a:p>
          <a:p>
            <a:r>
              <a:rPr lang="fr-FR" sz="1900" dirty="0" smtClean="0">
                <a:solidFill>
                  <a:schemeClr val="accent4">
                    <a:lumMod val="75000"/>
                  </a:schemeClr>
                </a:solidFill>
              </a:rPr>
              <a:t>de développement des SFC</a:t>
            </a:r>
          </a:p>
          <a:p>
            <a:endParaRPr lang="fr-FR" sz="19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fr-FR" sz="5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fr-FR" sz="1900" b="1" u="sng" dirty="0" smtClean="0">
                <a:solidFill>
                  <a:schemeClr val="accent2">
                    <a:lumMod val="75000"/>
                  </a:schemeClr>
                </a:solidFill>
              </a:rPr>
              <a:t>POUR LES COORDINATEURS/</a:t>
            </a:r>
          </a:p>
          <a:p>
            <a:r>
              <a:rPr lang="fr-FR" sz="1900" b="1" u="sng" dirty="0" smtClean="0">
                <a:solidFill>
                  <a:schemeClr val="accent2">
                    <a:lumMod val="75000"/>
                  </a:schemeClr>
                </a:solidFill>
              </a:rPr>
              <a:t>RESPONSABLES DES RESSOURCES HUMAINES </a:t>
            </a:r>
          </a:p>
          <a:p>
            <a:endParaRPr lang="fr-FR" sz="19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fr-FR" sz="1900" dirty="0" smtClean="0">
                <a:solidFill>
                  <a:schemeClr val="accent4">
                    <a:lumMod val="75000"/>
                  </a:schemeClr>
                </a:solidFill>
              </a:rPr>
              <a:t>Observation </a:t>
            </a:r>
            <a:r>
              <a:rPr lang="fr-FR" sz="1900" dirty="0" smtClean="0">
                <a:solidFill>
                  <a:schemeClr val="accent4">
                    <a:lumMod val="75000"/>
                  </a:schemeClr>
                </a:solidFill>
              </a:rPr>
              <a:t>SFC en </a:t>
            </a:r>
            <a:r>
              <a:rPr lang="fr-FR" sz="1900" dirty="0" smtClean="0">
                <a:solidFill>
                  <a:schemeClr val="accent4">
                    <a:lumMod val="75000"/>
                  </a:schemeClr>
                </a:solidFill>
              </a:rPr>
              <a:t>contexte professionnel</a:t>
            </a:r>
            <a:endParaRPr lang="fr-FR" sz="19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fr-FR" sz="19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fr-FR" sz="1900" dirty="0" smtClean="0">
                <a:solidFill>
                  <a:schemeClr val="accent4">
                    <a:lumMod val="75000"/>
                  </a:schemeClr>
                </a:solidFill>
              </a:rPr>
              <a:t>Développer des supports </a:t>
            </a:r>
            <a:r>
              <a:rPr lang="fr-FR" sz="1900" dirty="0" smtClean="0">
                <a:solidFill>
                  <a:schemeClr val="accent4">
                    <a:lumMod val="75000"/>
                  </a:schemeClr>
                </a:solidFill>
              </a:rPr>
              <a:t>au </a:t>
            </a:r>
            <a:r>
              <a:rPr lang="fr-FR" sz="1900" dirty="0" smtClean="0">
                <a:solidFill>
                  <a:schemeClr val="accent4">
                    <a:lumMod val="75000"/>
                  </a:schemeClr>
                </a:solidFill>
              </a:rPr>
              <a:t>niveau pédagogique pour formaliser </a:t>
            </a:r>
            <a:r>
              <a:rPr lang="fr-FR" sz="1900" dirty="0" smtClean="0">
                <a:solidFill>
                  <a:schemeClr val="accent4">
                    <a:lumMod val="75000"/>
                  </a:schemeClr>
                </a:solidFill>
              </a:rPr>
              <a:t>l’acquisition et le développement </a:t>
            </a:r>
            <a:r>
              <a:rPr lang="fr-FR" sz="1900" dirty="0" smtClean="0">
                <a:solidFill>
                  <a:schemeClr val="accent4">
                    <a:lumMod val="75000"/>
                  </a:schemeClr>
                </a:solidFill>
              </a:rPr>
              <a:t>des SFC </a:t>
            </a:r>
            <a:r>
              <a:rPr lang="fr-FR" sz="1900" dirty="0" smtClean="0">
                <a:solidFill>
                  <a:schemeClr val="accent4">
                    <a:lumMod val="75000"/>
                  </a:schemeClr>
                </a:solidFill>
              </a:rPr>
              <a:t> et renforcer </a:t>
            </a:r>
            <a:r>
              <a:rPr lang="fr-FR" sz="1900" dirty="0" smtClean="0">
                <a:solidFill>
                  <a:schemeClr val="accent4">
                    <a:lumMod val="75000"/>
                  </a:schemeClr>
                </a:solidFill>
              </a:rPr>
              <a:t>la croissance </a:t>
            </a:r>
            <a:r>
              <a:rPr lang="fr-FR" sz="1900" dirty="0" smtClean="0">
                <a:solidFill>
                  <a:schemeClr val="accent4">
                    <a:lumMod val="75000"/>
                  </a:schemeClr>
                </a:solidFill>
              </a:rPr>
              <a:t>professionnelle </a:t>
            </a:r>
            <a:r>
              <a:rPr lang="fr-FR" sz="1900" dirty="0" smtClean="0">
                <a:solidFill>
                  <a:schemeClr val="accent4">
                    <a:lumMod val="75000"/>
                  </a:schemeClr>
                </a:solidFill>
              </a:rPr>
              <a:t>des operateurs </a:t>
            </a:r>
          </a:p>
        </p:txBody>
      </p:sp>
      <p:sp>
        <p:nvSpPr>
          <p:cNvPr id="8" name="Titolo 8"/>
          <p:cNvSpPr txBox="1">
            <a:spLocks/>
          </p:cNvSpPr>
          <p:nvPr/>
        </p:nvSpPr>
        <p:spPr bwMode="auto">
          <a:xfrm>
            <a:off x="3491880" y="188640"/>
            <a:ext cx="4794920" cy="100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it-IT" sz="3000" b="1" dirty="0" smtClean="0">
                <a:solidFill>
                  <a:schemeClr val="accent4">
                    <a:lumMod val="50000"/>
                  </a:schemeClr>
                </a:solidFill>
              </a:rPr>
              <a:t>DEVELOPPEMENTS </a:t>
            </a:r>
            <a:r>
              <a:rPr lang="it-IT" sz="3000" b="1" dirty="0" smtClean="0">
                <a:solidFill>
                  <a:schemeClr val="accent4">
                    <a:lumMod val="50000"/>
                  </a:schemeClr>
                </a:solidFill>
              </a:rPr>
              <a:t>FUTURS </a:t>
            </a:r>
            <a:endParaRPr lang="fr-BE" sz="3000" b="1" kern="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0" y="6237312"/>
            <a:ext cx="1331640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120000"/>
              </a:lnSpc>
              <a:spcBef>
                <a:spcPct val="20000"/>
              </a:spcBef>
              <a:defRPr/>
            </a:pPr>
            <a:r>
              <a:rPr lang="fr-FR" sz="1200" b="1" i="1" dirty="0" smtClean="0">
                <a:solidFill>
                  <a:schemeClr val="accent5">
                    <a:lumMod val="25000"/>
                  </a:schemeClr>
                </a:solidFill>
              </a:rPr>
              <a:t>Namur</a:t>
            </a:r>
          </a:p>
          <a:p>
            <a:pPr lvl="0" algn="l">
              <a:lnSpc>
                <a:spcPct val="120000"/>
              </a:lnSpc>
              <a:spcBef>
                <a:spcPct val="20000"/>
              </a:spcBef>
              <a:defRPr/>
            </a:pPr>
            <a:r>
              <a:rPr lang="it-IT" sz="1200" i="1" dirty="0" smtClean="0">
                <a:solidFill>
                  <a:schemeClr val="accent5">
                    <a:lumMod val="25000"/>
                  </a:schemeClr>
                </a:solidFill>
              </a:rPr>
              <a:t>29 </a:t>
            </a:r>
            <a:r>
              <a:rPr lang="fr-BE" sz="1200" i="1" dirty="0" smtClean="0">
                <a:solidFill>
                  <a:schemeClr val="accent5">
                    <a:lumMod val="25000"/>
                  </a:schemeClr>
                </a:solidFill>
              </a:rPr>
              <a:t>octobre</a:t>
            </a:r>
            <a:r>
              <a:rPr lang="it-IT" sz="1200" i="1" dirty="0" smtClean="0">
                <a:solidFill>
                  <a:schemeClr val="accent5">
                    <a:lumMod val="25000"/>
                  </a:schemeClr>
                </a:solidFill>
              </a:rPr>
              <a:t> 2015</a:t>
            </a:r>
            <a:endParaRPr lang="it-IT" sz="12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ogo_OPC-SFC_(2)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1" y="0"/>
            <a:ext cx="971599" cy="1279522"/>
          </a:xfrm>
          <a:prstGeom prst="rect">
            <a:avLst/>
          </a:prstGeom>
        </p:spPr>
      </p:pic>
      <p:pic>
        <p:nvPicPr>
          <p:cNvPr id="5" name="Immagine 4" descr="COOSS R&amp;F ALTA RISOLUZIO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6688" y="6309320"/>
            <a:ext cx="1227311" cy="548680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3635896" y="1268760"/>
            <a:ext cx="5256584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1800" b="1" dirty="0" smtClean="0">
                <a:solidFill>
                  <a:schemeClr val="accent5">
                    <a:lumMod val="50000"/>
                  </a:schemeClr>
                </a:solidFill>
              </a:rPr>
              <a:t>OUTILS PÉDAGOGIQUES :</a:t>
            </a:r>
          </a:p>
          <a:p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1. Fiches de détection des SFC</a:t>
            </a:r>
          </a:p>
          <a:p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2. Sphères de bilan des SFC</a:t>
            </a:r>
          </a:p>
          <a:p>
            <a:endParaRPr lang="fr-FR" sz="1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fr-FR" sz="1800" b="1" dirty="0" smtClean="0">
                <a:solidFill>
                  <a:schemeClr val="accent5">
                    <a:lumMod val="50000"/>
                  </a:schemeClr>
                </a:solidFill>
              </a:rPr>
              <a:t> DEUX TESTINGS</a:t>
            </a:r>
          </a:p>
          <a:p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1.Avec les OSS</a:t>
            </a:r>
          </a:p>
          <a:p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2. Avec les élèves </a:t>
            </a:r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ASSISTANTS FAMILIAUX</a:t>
            </a:r>
            <a:endParaRPr lang="fr-FR" sz="1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fr-FR" sz="1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fr-FR" sz="1800" b="1" dirty="0" smtClean="0">
                <a:solidFill>
                  <a:schemeClr val="accent5">
                    <a:lumMod val="50000"/>
                  </a:schemeClr>
                </a:solidFill>
              </a:rPr>
              <a:t>MÉTHODOLOGIE PÉDAGOGIQUE </a:t>
            </a:r>
          </a:p>
          <a:p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de développement et renforcement des SFC</a:t>
            </a:r>
          </a:p>
          <a:p>
            <a:endParaRPr lang="fr-FR" sz="1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fr-FR" sz="1800" b="1" dirty="0" smtClean="0">
                <a:solidFill>
                  <a:schemeClr val="accent5">
                    <a:lumMod val="50000"/>
                  </a:schemeClr>
                </a:solidFill>
              </a:rPr>
              <a:t> FORMATION </a:t>
            </a:r>
          </a:p>
          <a:p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1. des formateurs</a:t>
            </a:r>
          </a:p>
          <a:p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2. des responsables de nos services  </a:t>
            </a:r>
          </a:p>
          <a:p>
            <a:endParaRPr lang="fr-FR" sz="1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sz="1800" b="1" dirty="0" smtClean="0">
                <a:solidFill>
                  <a:schemeClr val="accent2">
                    <a:lumMod val="75000"/>
                  </a:schemeClr>
                </a:solidFill>
              </a:rPr>
              <a:t>BOITE À OUTILS</a:t>
            </a:r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 à fournir aux formateurs</a:t>
            </a:r>
          </a:p>
          <a:p>
            <a:endParaRPr lang="fr-FR" sz="1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fr-FR" sz="1800" b="1" dirty="0" smtClean="0">
                <a:solidFill>
                  <a:schemeClr val="accent2">
                    <a:lumMod val="75000"/>
                  </a:schemeClr>
                </a:solidFill>
              </a:rPr>
              <a:t>FORMATION DES FORMATEURS </a:t>
            </a:r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aux SFC</a:t>
            </a:r>
            <a:r>
              <a:rPr lang="fr-FR" sz="1900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8" name="Titolo 8"/>
          <p:cNvSpPr txBox="1">
            <a:spLocks/>
          </p:cNvSpPr>
          <p:nvPr/>
        </p:nvSpPr>
        <p:spPr bwMode="auto">
          <a:xfrm>
            <a:off x="3491880" y="188640"/>
            <a:ext cx="4794920" cy="100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it-IT" sz="3000" b="1" dirty="0" smtClean="0">
                <a:solidFill>
                  <a:schemeClr val="accent4">
                    <a:lumMod val="50000"/>
                  </a:schemeClr>
                </a:solidFill>
              </a:rPr>
              <a:t>CONCLUSIONS </a:t>
            </a:r>
            <a:endParaRPr lang="fr-BE" sz="3000" b="1" kern="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0" y="6237312"/>
            <a:ext cx="1331640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120000"/>
              </a:lnSpc>
              <a:spcBef>
                <a:spcPct val="20000"/>
              </a:spcBef>
              <a:defRPr/>
            </a:pPr>
            <a:r>
              <a:rPr lang="fr-FR" sz="1200" b="1" i="1" dirty="0" smtClean="0">
                <a:solidFill>
                  <a:schemeClr val="accent5">
                    <a:lumMod val="25000"/>
                  </a:schemeClr>
                </a:solidFill>
              </a:rPr>
              <a:t>Namur</a:t>
            </a:r>
          </a:p>
          <a:p>
            <a:pPr lvl="0" algn="l">
              <a:lnSpc>
                <a:spcPct val="120000"/>
              </a:lnSpc>
              <a:spcBef>
                <a:spcPct val="20000"/>
              </a:spcBef>
              <a:defRPr/>
            </a:pPr>
            <a:r>
              <a:rPr lang="it-IT" sz="1200" i="1" dirty="0" smtClean="0">
                <a:solidFill>
                  <a:schemeClr val="accent5">
                    <a:lumMod val="25000"/>
                  </a:schemeClr>
                </a:solidFill>
              </a:rPr>
              <a:t>29 </a:t>
            </a:r>
            <a:r>
              <a:rPr lang="fr-BE" sz="1200" i="1" dirty="0" smtClean="0">
                <a:solidFill>
                  <a:schemeClr val="accent5">
                    <a:lumMod val="25000"/>
                  </a:schemeClr>
                </a:solidFill>
              </a:rPr>
              <a:t>octobre</a:t>
            </a:r>
            <a:r>
              <a:rPr lang="it-IT" sz="1200" i="1" dirty="0" smtClean="0">
                <a:solidFill>
                  <a:schemeClr val="accent5">
                    <a:lumMod val="25000"/>
                  </a:schemeClr>
                </a:solidFill>
              </a:rPr>
              <a:t> 2015</a:t>
            </a:r>
            <a:endParaRPr lang="it-IT" sz="12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1844824"/>
            <a:ext cx="34563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smtClean="0">
                <a:solidFill>
                  <a:schemeClr val="accent5">
                    <a:lumMod val="50000"/>
                  </a:schemeClr>
                </a:solidFill>
              </a:rPr>
              <a:t>CE </a:t>
            </a:r>
            <a:r>
              <a:rPr lang="fr-FR" sz="2200" b="1" dirty="0" smtClean="0">
                <a:solidFill>
                  <a:schemeClr val="accent5">
                    <a:lumMod val="50000"/>
                  </a:schemeClr>
                </a:solidFill>
              </a:rPr>
              <a:t>QUE NOUS AVONS DÉJÀ  REALISÉ</a:t>
            </a:r>
            <a:endParaRPr lang="fr-FR" sz="2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0" y="5445224"/>
            <a:ext cx="37079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smtClean="0">
                <a:solidFill>
                  <a:schemeClr val="accent2">
                    <a:lumMod val="75000"/>
                  </a:schemeClr>
                </a:solidFill>
              </a:rPr>
              <a:t>CE </a:t>
            </a:r>
            <a:r>
              <a:rPr lang="fr-FR" sz="2200" b="1" dirty="0" smtClean="0">
                <a:solidFill>
                  <a:schemeClr val="accent2">
                    <a:lumMod val="75000"/>
                  </a:schemeClr>
                </a:solidFill>
              </a:rPr>
              <a:t>QUE NOUS ALLONS REALISER</a:t>
            </a:r>
            <a:endParaRPr lang="fr-FR" sz="2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">
      <a:dk1>
        <a:srgbClr val="808080"/>
      </a:dk1>
      <a:lt1>
        <a:srgbClr val="FFFFFF"/>
      </a:lt1>
      <a:dk2>
        <a:srgbClr val="FFFFFF"/>
      </a:dk2>
      <a:lt2>
        <a:srgbClr val="0120BD"/>
      </a:lt2>
      <a:accent1>
        <a:srgbClr val="C300E6"/>
      </a:accent1>
      <a:accent2>
        <a:srgbClr val="F96F1C"/>
      </a:accent2>
      <a:accent3>
        <a:srgbClr val="FFFFFF"/>
      </a:accent3>
      <a:accent4>
        <a:srgbClr val="6C6C6C"/>
      </a:accent4>
      <a:accent5>
        <a:srgbClr val="DEAAF0"/>
      </a:accent5>
      <a:accent6>
        <a:srgbClr val="E26418"/>
      </a:accent6>
      <a:hlink>
        <a:srgbClr val="FFBF07"/>
      </a:hlink>
      <a:folHlink>
        <a:srgbClr val="5F5F5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664</TotalTime>
  <Words>666</Words>
  <Application>Microsoft Office PowerPoint</Application>
  <PresentationFormat>Affichage à l'écran (4:3)</PresentationFormat>
  <Paragraphs>166</Paragraphs>
  <Slides>10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powerpoint-template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Pour info   f.scocchera@cooss.marche.it  g.moroni@cooss.marche.it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Giovanna</dc:creator>
  <cp:lastModifiedBy>Administrateur</cp:lastModifiedBy>
  <cp:revision>64</cp:revision>
  <dcterms:created xsi:type="dcterms:W3CDTF">2015-10-22T10:10:20Z</dcterms:created>
  <dcterms:modified xsi:type="dcterms:W3CDTF">2015-10-28T12:43:06Z</dcterms:modified>
</cp:coreProperties>
</file>