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79" r:id="rId3"/>
    <p:sldId id="281" r:id="rId4"/>
    <p:sldId id="295" r:id="rId5"/>
    <p:sldId id="298" r:id="rId6"/>
    <p:sldId id="297" r:id="rId7"/>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C234"/>
    <a:srgbClr val="F2B800"/>
    <a:srgbClr val="D6A300"/>
    <a:srgbClr val="C09200"/>
    <a:srgbClr val="FABE00"/>
    <a:srgbClr val="B88C00"/>
    <a:srgbClr val="777777"/>
    <a:srgbClr val="000000"/>
    <a:srgbClr val="35759D"/>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29" autoAdjust="0"/>
    <p:restoredTop sz="95573" autoAdjust="0"/>
  </p:normalViewPr>
  <p:slideViewPr>
    <p:cSldViewPr>
      <p:cViewPr>
        <p:scale>
          <a:sx n="74" d="100"/>
          <a:sy n="74" d="100"/>
        </p:scale>
        <p:origin x="-1266" y="2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9733BD-1265-4891-8543-C309E174C046}"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it-IT"/>
        </a:p>
      </dgm:t>
    </dgm:pt>
    <dgm:pt modelId="{C76DF602-12AB-4F25-B9D3-942E1B6DD870}">
      <dgm:prSet custT="1"/>
      <dgm:spPr/>
      <dgm:t>
        <a:bodyPr/>
        <a:lstStyle/>
        <a:p>
          <a:pPr algn="ctr" rtl="0"/>
          <a:r>
            <a:rPr lang="fr-BE" sz="1800" b="1" noProof="0" dirty="0" smtClean="0">
              <a:effectLst>
                <a:outerShdw blurRad="38100" dist="38100" dir="2700000" algn="tl">
                  <a:srgbClr val="000000">
                    <a:alpha val="43137"/>
                  </a:srgbClr>
                </a:outerShdw>
              </a:effectLst>
            </a:rPr>
            <a:t>Projets  EU </a:t>
          </a:r>
          <a:r>
            <a:rPr lang="fr-BE" sz="1800" noProof="0" dirty="0" smtClean="0">
              <a:effectLst>
                <a:outerShdw blurRad="38100" dist="38100" dir="2700000" algn="tl">
                  <a:srgbClr val="000000">
                    <a:alpha val="43137"/>
                  </a:srgbClr>
                </a:outerShdw>
              </a:effectLst>
            </a:rPr>
            <a:t>        </a:t>
          </a:r>
        </a:p>
        <a:p>
          <a:pPr algn="l" rtl="0"/>
          <a:r>
            <a:rPr lang="fr-BE" sz="1800" noProof="0" dirty="0" smtClean="0"/>
            <a:t>Recherche et expérimentation sociale                      </a:t>
          </a:r>
        </a:p>
        <a:p>
          <a:pPr algn="l" rtl="0"/>
          <a:r>
            <a:rPr lang="fr-BE" sz="1800" noProof="0" dirty="0" smtClean="0"/>
            <a:t>Coopération transfrontalière et internationale</a:t>
          </a:r>
          <a:endParaRPr lang="fr-BE" sz="1800" noProof="0" dirty="0"/>
        </a:p>
      </dgm:t>
    </dgm:pt>
    <dgm:pt modelId="{300BF0F1-5335-499C-8E1F-4C8D61AF18F1}" type="parTrans" cxnId="{75A7249B-94E1-4955-BE92-C0DC444F4C0D}">
      <dgm:prSet/>
      <dgm:spPr/>
      <dgm:t>
        <a:bodyPr/>
        <a:lstStyle/>
        <a:p>
          <a:endParaRPr lang="it-IT"/>
        </a:p>
      </dgm:t>
    </dgm:pt>
    <dgm:pt modelId="{0B912B0D-BF59-480E-9EDE-F392E1324E3A}" type="sibTrans" cxnId="{75A7249B-94E1-4955-BE92-C0DC444F4C0D}">
      <dgm:prSet/>
      <dgm:spPr/>
      <dgm:t>
        <a:bodyPr/>
        <a:lstStyle/>
        <a:p>
          <a:endParaRPr lang="it-IT"/>
        </a:p>
      </dgm:t>
    </dgm:pt>
    <dgm:pt modelId="{75F6BC03-C4F6-45CF-B263-18EB5633FF50}">
      <dgm:prSet custT="1"/>
      <dgm:spPr/>
      <dgm:t>
        <a:bodyPr/>
        <a:lstStyle/>
        <a:p>
          <a:pPr algn="ctr" rtl="0"/>
          <a:r>
            <a:rPr lang="fr-BE" sz="1800" b="1" noProof="0" dirty="0" smtClean="0">
              <a:effectLst>
                <a:outerShdw blurRad="38100" dist="38100" dir="2700000" algn="tl">
                  <a:srgbClr val="000000">
                    <a:alpha val="43137"/>
                  </a:srgbClr>
                </a:outerShdw>
              </a:effectLst>
            </a:rPr>
            <a:t>Formation </a:t>
          </a:r>
          <a:r>
            <a:rPr lang="fr-BE" sz="1800" noProof="0" dirty="0" smtClean="0"/>
            <a:t> </a:t>
          </a:r>
          <a:r>
            <a:rPr lang="fr-BE" sz="1800" b="1" noProof="0" dirty="0" smtClean="0"/>
            <a:t>interne et externe* </a:t>
          </a:r>
        </a:p>
        <a:p>
          <a:pPr algn="l" rtl="0"/>
          <a:r>
            <a:rPr lang="fr-BE" sz="1800" noProof="0" dirty="0" smtClean="0"/>
            <a:t>Formation professionnelle           </a:t>
          </a:r>
        </a:p>
        <a:p>
          <a:pPr algn="l" rtl="0"/>
          <a:r>
            <a:rPr lang="fr-BE" sz="1800" noProof="0" dirty="0" smtClean="0"/>
            <a:t>Mise à jour professionnelle         </a:t>
          </a:r>
        </a:p>
        <a:p>
          <a:pPr algn="l" rtl="0"/>
          <a:r>
            <a:rPr lang="fr-BE" sz="1800" noProof="0" dirty="0" smtClean="0"/>
            <a:t>Stages formatifs</a:t>
          </a:r>
        </a:p>
      </dgm:t>
    </dgm:pt>
    <dgm:pt modelId="{49524A24-28F6-4899-AAAB-B44BAE116993}" type="parTrans" cxnId="{1A34884A-9400-48B7-A732-AE30C35A752D}">
      <dgm:prSet/>
      <dgm:spPr/>
      <dgm:t>
        <a:bodyPr/>
        <a:lstStyle/>
        <a:p>
          <a:endParaRPr lang="it-IT"/>
        </a:p>
      </dgm:t>
    </dgm:pt>
    <dgm:pt modelId="{06CFA003-B473-4CD4-B2DC-9661CA30B487}" type="sibTrans" cxnId="{1A34884A-9400-48B7-A732-AE30C35A752D}">
      <dgm:prSet/>
      <dgm:spPr/>
      <dgm:t>
        <a:bodyPr/>
        <a:lstStyle/>
        <a:p>
          <a:endParaRPr lang="it-IT"/>
        </a:p>
      </dgm:t>
    </dgm:pt>
    <dgm:pt modelId="{230E3764-1C15-40F2-AC9B-5B539C732D4D}">
      <dgm:prSet custT="1"/>
      <dgm:spPr/>
      <dgm:t>
        <a:bodyPr/>
        <a:lstStyle/>
        <a:p>
          <a:pPr algn="ctr" rtl="0"/>
          <a:r>
            <a:rPr lang="fr-BE" sz="1800" b="1" noProof="0" dirty="0" smtClean="0">
              <a:effectLst>
                <a:outerShdw blurRad="38100" dist="38100" dir="2700000" algn="tl">
                  <a:srgbClr val="000000">
                    <a:alpha val="43137"/>
                  </a:srgbClr>
                </a:outerShdw>
              </a:effectLst>
            </a:rPr>
            <a:t>Projets Locaux  </a:t>
          </a:r>
        </a:p>
        <a:p>
          <a:pPr algn="l" rtl="0"/>
          <a:r>
            <a:rPr lang="fr-BE" sz="1800" noProof="0" dirty="0" smtClean="0"/>
            <a:t>Droits de secteur</a:t>
          </a:r>
          <a:r>
            <a:rPr lang="fr-BE" sz="1800" b="1" noProof="0" dirty="0" smtClean="0"/>
            <a:t>    </a:t>
          </a:r>
        </a:p>
        <a:p>
          <a:pPr algn="l" rtl="0"/>
          <a:r>
            <a:rPr lang="fr-BE" sz="1800" noProof="0" dirty="0" smtClean="0"/>
            <a:t>Services expérimentaux          </a:t>
          </a:r>
        </a:p>
        <a:p>
          <a:pPr algn="l" rtl="0"/>
          <a:r>
            <a:rPr lang="fr-BE" sz="1800" noProof="0" dirty="0" smtClean="0"/>
            <a:t>Insertion de travail</a:t>
          </a:r>
        </a:p>
      </dgm:t>
    </dgm:pt>
    <dgm:pt modelId="{A460036A-EE9B-4215-BB6E-165C865B9197}" type="parTrans" cxnId="{2AACDA5D-3EE8-4301-8B36-EBAC6963878B}">
      <dgm:prSet/>
      <dgm:spPr/>
      <dgm:t>
        <a:bodyPr/>
        <a:lstStyle/>
        <a:p>
          <a:endParaRPr lang="it-IT"/>
        </a:p>
      </dgm:t>
    </dgm:pt>
    <dgm:pt modelId="{4246AA13-1865-4907-8B3C-EDF12DB2C843}" type="sibTrans" cxnId="{2AACDA5D-3EE8-4301-8B36-EBAC6963878B}">
      <dgm:prSet/>
      <dgm:spPr/>
      <dgm:t>
        <a:bodyPr/>
        <a:lstStyle/>
        <a:p>
          <a:endParaRPr lang="it-IT"/>
        </a:p>
      </dgm:t>
    </dgm:pt>
    <dgm:pt modelId="{16C78C7B-7934-49EF-9A11-321944B12E91}">
      <dgm:prSet custT="1"/>
      <dgm:spPr/>
      <dgm:t>
        <a:bodyPr/>
        <a:lstStyle/>
        <a:p>
          <a:pPr algn="ctr" rtl="0"/>
          <a:r>
            <a:rPr lang="fr-BE" sz="1800" b="1" noProof="0" dirty="0" smtClean="0">
              <a:effectLst>
                <a:outerShdw blurRad="38100" dist="38100" dir="2700000" algn="tl">
                  <a:srgbClr val="000000">
                    <a:alpha val="43137"/>
                  </a:srgbClr>
                </a:outerShdw>
              </a:effectLst>
            </a:rPr>
            <a:t>Services Travail</a:t>
          </a:r>
        </a:p>
        <a:p>
          <a:pPr algn="ctr" rtl="0"/>
          <a:endParaRPr lang="fr-BE" sz="1800" b="1" noProof="0" dirty="0" smtClean="0">
            <a:effectLst>
              <a:outerShdw blurRad="38100" dist="38100" dir="2700000" algn="tl">
                <a:srgbClr val="000000">
                  <a:alpha val="43137"/>
                </a:srgbClr>
              </a:outerShdw>
            </a:effectLst>
          </a:endParaRPr>
        </a:p>
        <a:p>
          <a:pPr algn="l" rtl="0"/>
          <a:r>
            <a:rPr lang="fr-BE" sz="1800" noProof="0" dirty="0" smtClean="0"/>
            <a:t>Apprentissage,</a:t>
          </a:r>
        </a:p>
        <a:p>
          <a:pPr algn="l" rtl="0"/>
          <a:r>
            <a:rPr lang="fr-BE" sz="1800" noProof="0" dirty="0" smtClean="0"/>
            <a:t> Service Civil – </a:t>
          </a:r>
        </a:p>
        <a:p>
          <a:pPr algn="l" rtl="0"/>
          <a:r>
            <a:rPr lang="fr-BE" sz="1800" noProof="0" dirty="0" err="1" smtClean="0"/>
            <a:t>Youth</a:t>
          </a:r>
          <a:r>
            <a:rPr lang="fr-BE" sz="1800" noProof="0" dirty="0" smtClean="0"/>
            <a:t> </a:t>
          </a:r>
          <a:r>
            <a:rPr lang="fr-BE" sz="1800" noProof="0" dirty="0" err="1" smtClean="0"/>
            <a:t>Guarantee</a:t>
          </a:r>
          <a:endParaRPr lang="fr-BE" sz="1800" b="1" noProof="0" dirty="0"/>
        </a:p>
      </dgm:t>
    </dgm:pt>
    <dgm:pt modelId="{088D229A-A7BB-4F2C-B3F4-B8B1402249EE}" type="parTrans" cxnId="{1CB430DE-DD38-4307-9B7C-4DF122ECDA65}">
      <dgm:prSet/>
      <dgm:spPr/>
      <dgm:t>
        <a:bodyPr/>
        <a:lstStyle/>
        <a:p>
          <a:endParaRPr lang="it-IT"/>
        </a:p>
      </dgm:t>
    </dgm:pt>
    <dgm:pt modelId="{92C25F60-F249-4BB0-B41B-61AE84E6D43A}" type="sibTrans" cxnId="{1CB430DE-DD38-4307-9B7C-4DF122ECDA65}">
      <dgm:prSet/>
      <dgm:spPr/>
      <dgm:t>
        <a:bodyPr/>
        <a:lstStyle/>
        <a:p>
          <a:endParaRPr lang="it-IT"/>
        </a:p>
      </dgm:t>
    </dgm:pt>
    <dgm:pt modelId="{10D2B4EC-36F0-4017-A087-2DC211312D19}" type="pres">
      <dgm:prSet presAssocID="{479733BD-1265-4891-8543-C309E174C046}" presName="matrix" presStyleCnt="0">
        <dgm:presLayoutVars>
          <dgm:chMax val="1"/>
          <dgm:dir/>
          <dgm:resizeHandles val="exact"/>
        </dgm:presLayoutVars>
      </dgm:prSet>
      <dgm:spPr/>
      <dgm:t>
        <a:bodyPr/>
        <a:lstStyle/>
        <a:p>
          <a:endParaRPr lang="it-IT"/>
        </a:p>
      </dgm:t>
    </dgm:pt>
    <dgm:pt modelId="{54EE6ACF-7C79-44C9-82CD-3E8C8839D0D8}" type="pres">
      <dgm:prSet presAssocID="{479733BD-1265-4891-8543-C309E174C046}" presName="diamond" presStyleLbl="bgShp" presStyleIdx="0" presStyleCnt="1" custScaleX="124573"/>
      <dgm:spPr/>
    </dgm:pt>
    <dgm:pt modelId="{BDB325DD-AFD8-451E-AA2B-51A81F72B4A1}" type="pres">
      <dgm:prSet presAssocID="{479733BD-1265-4891-8543-C309E174C046}" presName="quad1" presStyleLbl="node1" presStyleIdx="0" presStyleCnt="4" custScaleX="115360" custScaleY="103351" custLinFactNeighborX="-11341" custLinFactNeighborY="0">
        <dgm:presLayoutVars>
          <dgm:chMax val="0"/>
          <dgm:chPref val="0"/>
          <dgm:bulletEnabled val="1"/>
        </dgm:presLayoutVars>
      </dgm:prSet>
      <dgm:spPr/>
      <dgm:t>
        <a:bodyPr/>
        <a:lstStyle/>
        <a:p>
          <a:endParaRPr lang="it-IT"/>
        </a:p>
      </dgm:t>
    </dgm:pt>
    <dgm:pt modelId="{A97DB821-DF84-4A51-9BCB-8CFEA9FECAAC}" type="pres">
      <dgm:prSet presAssocID="{479733BD-1265-4891-8543-C309E174C046}" presName="quad2" presStyleLbl="node1" presStyleIdx="1" presStyleCnt="4" custScaleX="115360" custScaleY="103351" custLinFactNeighborX="9505" custLinFactNeighborY="0">
        <dgm:presLayoutVars>
          <dgm:chMax val="0"/>
          <dgm:chPref val="0"/>
          <dgm:bulletEnabled val="1"/>
        </dgm:presLayoutVars>
      </dgm:prSet>
      <dgm:spPr/>
      <dgm:t>
        <a:bodyPr/>
        <a:lstStyle/>
        <a:p>
          <a:endParaRPr lang="it-IT"/>
        </a:p>
      </dgm:t>
    </dgm:pt>
    <dgm:pt modelId="{787B1F13-372E-42D3-A087-F3B40ED89F61}" type="pres">
      <dgm:prSet presAssocID="{479733BD-1265-4891-8543-C309E174C046}" presName="quad3" presStyleLbl="node1" presStyleIdx="2" presStyleCnt="4" custScaleX="115360" custScaleY="112246" custLinFactNeighborX="-11341" custLinFactNeighborY="6391">
        <dgm:presLayoutVars>
          <dgm:chMax val="0"/>
          <dgm:chPref val="0"/>
          <dgm:bulletEnabled val="1"/>
        </dgm:presLayoutVars>
      </dgm:prSet>
      <dgm:spPr/>
      <dgm:t>
        <a:bodyPr/>
        <a:lstStyle/>
        <a:p>
          <a:endParaRPr lang="it-IT"/>
        </a:p>
      </dgm:t>
    </dgm:pt>
    <dgm:pt modelId="{5D4DE584-C1E3-4B7B-B80B-E545EBB5BFCF}" type="pres">
      <dgm:prSet presAssocID="{479733BD-1265-4891-8543-C309E174C046}" presName="quad4" presStyleLbl="node1" presStyleIdx="3" presStyleCnt="4" custScaleX="112000" custScaleY="109960" custLinFactNeighborX="9241" custLinFactNeighborY="5248">
        <dgm:presLayoutVars>
          <dgm:chMax val="0"/>
          <dgm:chPref val="0"/>
          <dgm:bulletEnabled val="1"/>
        </dgm:presLayoutVars>
      </dgm:prSet>
      <dgm:spPr/>
      <dgm:t>
        <a:bodyPr/>
        <a:lstStyle/>
        <a:p>
          <a:endParaRPr lang="it-IT"/>
        </a:p>
      </dgm:t>
    </dgm:pt>
  </dgm:ptLst>
  <dgm:cxnLst>
    <dgm:cxn modelId="{25FA633D-C8E1-434B-AE18-EF32180C5426}" type="presOf" srcId="{479733BD-1265-4891-8543-C309E174C046}" destId="{10D2B4EC-36F0-4017-A087-2DC211312D19}" srcOrd="0" destOrd="0" presId="urn:microsoft.com/office/officeart/2005/8/layout/matrix3"/>
    <dgm:cxn modelId="{34FDEB51-94F9-4E24-AE29-D87A3708D404}" type="presOf" srcId="{230E3764-1C15-40F2-AC9B-5B539C732D4D}" destId="{787B1F13-372E-42D3-A087-F3B40ED89F61}" srcOrd="0" destOrd="0" presId="urn:microsoft.com/office/officeart/2005/8/layout/matrix3"/>
    <dgm:cxn modelId="{D10B92E5-6B53-4FFA-BC77-2E66977F44DA}" type="presOf" srcId="{C76DF602-12AB-4F25-B9D3-942E1B6DD870}" destId="{BDB325DD-AFD8-451E-AA2B-51A81F72B4A1}" srcOrd="0" destOrd="0" presId="urn:microsoft.com/office/officeart/2005/8/layout/matrix3"/>
    <dgm:cxn modelId="{1DC9E66E-F317-4778-B483-E2CF67643E16}" type="presOf" srcId="{16C78C7B-7934-49EF-9A11-321944B12E91}" destId="{5D4DE584-C1E3-4B7B-B80B-E545EBB5BFCF}" srcOrd="0" destOrd="0" presId="urn:microsoft.com/office/officeart/2005/8/layout/matrix3"/>
    <dgm:cxn modelId="{75A7249B-94E1-4955-BE92-C0DC444F4C0D}" srcId="{479733BD-1265-4891-8543-C309E174C046}" destId="{C76DF602-12AB-4F25-B9D3-942E1B6DD870}" srcOrd="0" destOrd="0" parTransId="{300BF0F1-5335-499C-8E1F-4C8D61AF18F1}" sibTransId="{0B912B0D-BF59-480E-9EDE-F392E1324E3A}"/>
    <dgm:cxn modelId="{2AACDA5D-3EE8-4301-8B36-EBAC6963878B}" srcId="{479733BD-1265-4891-8543-C309E174C046}" destId="{230E3764-1C15-40F2-AC9B-5B539C732D4D}" srcOrd="2" destOrd="0" parTransId="{A460036A-EE9B-4215-BB6E-165C865B9197}" sibTransId="{4246AA13-1865-4907-8B3C-EDF12DB2C843}"/>
    <dgm:cxn modelId="{1A34884A-9400-48B7-A732-AE30C35A752D}" srcId="{479733BD-1265-4891-8543-C309E174C046}" destId="{75F6BC03-C4F6-45CF-B263-18EB5633FF50}" srcOrd="1" destOrd="0" parTransId="{49524A24-28F6-4899-AAAB-B44BAE116993}" sibTransId="{06CFA003-B473-4CD4-B2DC-9661CA30B487}"/>
    <dgm:cxn modelId="{1CB430DE-DD38-4307-9B7C-4DF122ECDA65}" srcId="{479733BD-1265-4891-8543-C309E174C046}" destId="{16C78C7B-7934-49EF-9A11-321944B12E91}" srcOrd="3" destOrd="0" parTransId="{088D229A-A7BB-4F2C-B3F4-B8B1402249EE}" sibTransId="{92C25F60-F249-4BB0-B41B-61AE84E6D43A}"/>
    <dgm:cxn modelId="{14E3B277-CF8E-4608-911F-5AD6B70BB0DC}" type="presOf" srcId="{75F6BC03-C4F6-45CF-B263-18EB5633FF50}" destId="{A97DB821-DF84-4A51-9BCB-8CFEA9FECAAC}" srcOrd="0" destOrd="0" presId="urn:microsoft.com/office/officeart/2005/8/layout/matrix3"/>
    <dgm:cxn modelId="{801023E8-0068-4A46-9D19-45BF4FFEB8E6}" type="presParOf" srcId="{10D2B4EC-36F0-4017-A087-2DC211312D19}" destId="{54EE6ACF-7C79-44C9-82CD-3E8C8839D0D8}" srcOrd="0" destOrd="0" presId="urn:microsoft.com/office/officeart/2005/8/layout/matrix3"/>
    <dgm:cxn modelId="{4CCB5D13-7264-4A88-B9AC-3340009699D8}" type="presParOf" srcId="{10D2B4EC-36F0-4017-A087-2DC211312D19}" destId="{BDB325DD-AFD8-451E-AA2B-51A81F72B4A1}" srcOrd="1" destOrd="0" presId="urn:microsoft.com/office/officeart/2005/8/layout/matrix3"/>
    <dgm:cxn modelId="{9828E49F-FD45-4EBE-80CC-6277C4DC4E01}" type="presParOf" srcId="{10D2B4EC-36F0-4017-A087-2DC211312D19}" destId="{A97DB821-DF84-4A51-9BCB-8CFEA9FECAAC}" srcOrd="2" destOrd="0" presId="urn:microsoft.com/office/officeart/2005/8/layout/matrix3"/>
    <dgm:cxn modelId="{F57E7088-02D0-4BC3-971D-E7D687A85773}" type="presParOf" srcId="{10D2B4EC-36F0-4017-A087-2DC211312D19}" destId="{787B1F13-372E-42D3-A087-F3B40ED89F61}" srcOrd="3" destOrd="0" presId="urn:microsoft.com/office/officeart/2005/8/layout/matrix3"/>
    <dgm:cxn modelId="{32E5CF28-E937-4472-A35C-55B2BA637BCC}" type="presParOf" srcId="{10D2B4EC-36F0-4017-A087-2DC211312D19}" destId="{5D4DE584-C1E3-4B7B-B80B-E545EBB5BFCF}" srcOrd="4" destOrd="0" presId="urn:microsoft.com/office/officeart/2005/8/layout/matrix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EE6ACF-7C79-44C9-82CD-3E8C8839D0D8}">
      <dsp:nvSpPr>
        <dsp:cNvPr id="0" name=""/>
        <dsp:cNvSpPr/>
      </dsp:nvSpPr>
      <dsp:spPr>
        <a:xfrm>
          <a:off x="162379" y="0"/>
          <a:ext cx="6083952" cy="4883845"/>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B325DD-AFD8-451E-AA2B-51A81F72B4A1}">
      <dsp:nvSpPr>
        <dsp:cNvPr id="0" name=""/>
        <dsp:cNvSpPr/>
      </dsp:nvSpPr>
      <dsp:spPr>
        <a:xfrm>
          <a:off x="864105" y="432052"/>
          <a:ext cx="2197261" cy="19685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r-BE" sz="1800" b="1" kern="1200" noProof="0" dirty="0" smtClean="0">
              <a:effectLst>
                <a:outerShdw blurRad="38100" dist="38100" dir="2700000" algn="tl">
                  <a:srgbClr val="000000">
                    <a:alpha val="43137"/>
                  </a:srgbClr>
                </a:outerShdw>
              </a:effectLst>
            </a:rPr>
            <a:t>Projets  EU </a:t>
          </a:r>
          <a:r>
            <a:rPr lang="fr-BE" sz="1800" kern="1200" noProof="0" dirty="0" smtClean="0">
              <a:effectLst>
                <a:outerShdw blurRad="38100" dist="38100" dir="2700000" algn="tl">
                  <a:srgbClr val="000000">
                    <a:alpha val="43137"/>
                  </a:srgbClr>
                </a:outerShdw>
              </a:effectLst>
            </a:rPr>
            <a:t>        </a:t>
          </a:r>
        </a:p>
        <a:p>
          <a:pPr lvl="0" algn="l" defTabSz="800100" rtl="0">
            <a:lnSpc>
              <a:spcPct val="90000"/>
            </a:lnSpc>
            <a:spcBef>
              <a:spcPct val="0"/>
            </a:spcBef>
            <a:spcAft>
              <a:spcPct val="35000"/>
            </a:spcAft>
          </a:pPr>
          <a:r>
            <a:rPr lang="fr-BE" sz="1800" kern="1200" noProof="0" dirty="0" smtClean="0"/>
            <a:t>Recherche et expérimentation sociale                      </a:t>
          </a:r>
        </a:p>
        <a:p>
          <a:pPr lvl="0" algn="l" defTabSz="800100" rtl="0">
            <a:lnSpc>
              <a:spcPct val="90000"/>
            </a:lnSpc>
            <a:spcBef>
              <a:spcPct val="0"/>
            </a:spcBef>
            <a:spcAft>
              <a:spcPct val="35000"/>
            </a:spcAft>
          </a:pPr>
          <a:r>
            <a:rPr lang="fr-BE" sz="1800" kern="1200" noProof="0" dirty="0" smtClean="0"/>
            <a:t>Coopération transfrontalière et internationale</a:t>
          </a:r>
          <a:endParaRPr lang="fr-BE" sz="1800" kern="1200" noProof="0" dirty="0"/>
        </a:p>
      </dsp:txBody>
      <dsp:txXfrm>
        <a:off x="960201" y="528148"/>
        <a:ext cx="2005069" cy="1776334"/>
      </dsp:txXfrm>
    </dsp:sp>
    <dsp:sp modelId="{A97DB821-DF84-4A51-9BCB-8CFEA9FECAAC}">
      <dsp:nvSpPr>
        <dsp:cNvPr id="0" name=""/>
        <dsp:cNvSpPr/>
      </dsp:nvSpPr>
      <dsp:spPr>
        <a:xfrm>
          <a:off x="3312374" y="432052"/>
          <a:ext cx="2197261" cy="19685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r-BE" sz="1800" b="1" kern="1200" noProof="0" dirty="0" smtClean="0">
              <a:effectLst>
                <a:outerShdw blurRad="38100" dist="38100" dir="2700000" algn="tl">
                  <a:srgbClr val="000000">
                    <a:alpha val="43137"/>
                  </a:srgbClr>
                </a:outerShdw>
              </a:effectLst>
            </a:rPr>
            <a:t>Formation </a:t>
          </a:r>
          <a:r>
            <a:rPr lang="fr-BE" sz="1800" kern="1200" noProof="0" dirty="0" smtClean="0"/>
            <a:t> </a:t>
          </a:r>
          <a:r>
            <a:rPr lang="fr-BE" sz="1800" b="1" kern="1200" noProof="0" dirty="0" smtClean="0"/>
            <a:t>interne et externe* </a:t>
          </a:r>
        </a:p>
        <a:p>
          <a:pPr lvl="0" algn="l" defTabSz="800100" rtl="0">
            <a:lnSpc>
              <a:spcPct val="90000"/>
            </a:lnSpc>
            <a:spcBef>
              <a:spcPct val="0"/>
            </a:spcBef>
            <a:spcAft>
              <a:spcPct val="35000"/>
            </a:spcAft>
          </a:pPr>
          <a:r>
            <a:rPr lang="fr-BE" sz="1800" kern="1200" noProof="0" dirty="0" smtClean="0"/>
            <a:t>Formation professionnelle           </a:t>
          </a:r>
        </a:p>
        <a:p>
          <a:pPr lvl="0" algn="l" defTabSz="800100" rtl="0">
            <a:lnSpc>
              <a:spcPct val="90000"/>
            </a:lnSpc>
            <a:spcBef>
              <a:spcPct val="0"/>
            </a:spcBef>
            <a:spcAft>
              <a:spcPct val="35000"/>
            </a:spcAft>
          </a:pPr>
          <a:r>
            <a:rPr lang="fr-BE" sz="1800" kern="1200" noProof="0" dirty="0" smtClean="0"/>
            <a:t>Mise à jour professionnelle         </a:t>
          </a:r>
        </a:p>
        <a:p>
          <a:pPr lvl="0" algn="l" defTabSz="800100" rtl="0">
            <a:lnSpc>
              <a:spcPct val="90000"/>
            </a:lnSpc>
            <a:spcBef>
              <a:spcPct val="0"/>
            </a:spcBef>
            <a:spcAft>
              <a:spcPct val="35000"/>
            </a:spcAft>
          </a:pPr>
          <a:r>
            <a:rPr lang="fr-BE" sz="1800" kern="1200" noProof="0" dirty="0" smtClean="0"/>
            <a:t>Stages formatifs</a:t>
          </a:r>
        </a:p>
      </dsp:txBody>
      <dsp:txXfrm>
        <a:off x="3408470" y="528148"/>
        <a:ext cx="2005069" cy="1776334"/>
      </dsp:txXfrm>
    </dsp:sp>
    <dsp:sp modelId="{787B1F13-372E-42D3-A087-F3B40ED89F61}">
      <dsp:nvSpPr>
        <dsp:cNvPr id="0" name=""/>
        <dsp:cNvSpPr/>
      </dsp:nvSpPr>
      <dsp:spPr>
        <a:xfrm>
          <a:off x="864105" y="2520284"/>
          <a:ext cx="2197261" cy="21379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r-BE" sz="1800" b="1" kern="1200" noProof="0" dirty="0" smtClean="0">
              <a:effectLst>
                <a:outerShdw blurRad="38100" dist="38100" dir="2700000" algn="tl">
                  <a:srgbClr val="000000">
                    <a:alpha val="43137"/>
                  </a:srgbClr>
                </a:outerShdw>
              </a:effectLst>
            </a:rPr>
            <a:t>Projets Locaux  </a:t>
          </a:r>
        </a:p>
        <a:p>
          <a:pPr lvl="0" algn="l" defTabSz="800100" rtl="0">
            <a:lnSpc>
              <a:spcPct val="90000"/>
            </a:lnSpc>
            <a:spcBef>
              <a:spcPct val="0"/>
            </a:spcBef>
            <a:spcAft>
              <a:spcPct val="35000"/>
            </a:spcAft>
          </a:pPr>
          <a:r>
            <a:rPr lang="fr-BE" sz="1800" kern="1200" noProof="0" dirty="0" smtClean="0"/>
            <a:t>Droits de secteur</a:t>
          </a:r>
          <a:r>
            <a:rPr lang="fr-BE" sz="1800" b="1" kern="1200" noProof="0" dirty="0" smtClean="0"/>
            <a:t>    </a:t>
          </a:r>
        </a:p>
        <a:p>
          <a:pPr lvl="0" algn="l" defTabSz="800100" rtl="0">
            <a:lnSpc>
              <a:spcPct val="90000"/>
            </a:lnSpc>
            <a:spcBef>
              <a:spcPct val="0"/>
            </a:spcBef>
            <a:spcAft>
              <a:spcPct val="35000"/>
            </a:spcAft>
          </a:pPr>
          <a:r>
            <a:rPr lang="fr-BE" sz="1800" kern="1200" noProof="0" dirty="0" smtClean="0"/>
            <a:t>Services expérimentaux          </a:t>
          </a:r>
        </a:p>
        <a:p>
          <a:pPr lvl="0" algn="l" defTabSz="800100" rtl="0">
            <a:lnSpc>
              <a:spcPct val="90000"/>
            </a:lnSpc>
            <a:spcBef>
              <a:spcPct val="0"/>
            </a:spcBef>
            <a:spcAft>
              <a:spcPct val="35000"/>
            </a:spcAft>
          </a:pPr>
          <a:r>
            <a:rPr lang="fr-BE" sz="1800" kern="1200" noProof="0" dirty="0" smtClean="0"/>
            <a:t>Insertion de travail</a:t>
          </a:r>
        </a:p>
      </dsp:txBody>
      <dsp:txXfrm>
        <a:off x="968471" y="2624650"/>
        <a:ext cx="1988529" cy="1929217"/>
      </dsp:txXfrm>
    </dsp:sp>
    <dsp:sp modelId="{5D4DE584-C1E3-4B7B-B80B-E545EBB5BFCF}">
      <dsp:nvSpPr>
        <dsp:cNvPr id="0" name=""/>
        <dsp:cNvSpPr/>
      </dsp:nvSpPr>
      <dsp:spPr>
        <a:xfrm>
          <a:off x="3339344" y="2520284"/>
          <a:ext cx="2133263" cy="20944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r-BE" sz="1800" b="1" kern="1200" noProof="0" dirty="0" smtClean="0">
              <a:effectLst>
                <a:outerShdw blurRad="38100" dist="38100" dir="2700000" algn="tl">
                  <a:srgbClr val="000000">
                    <a:alpha val="43137"/>
                  </a:srgbClr>
                </a:outerShdw>
              </a:effectLst>
            </a:rPr>
            <a:t>Services Travail</a:t>
          </a:r>
        </a:p>
        <a:p>
          <a:pPr lvl="0" algn="ctr" defTabSz="800100" rtl="0">
            <a:lnSpc>
              <a:spcPct val="90000"/>
            </a:lnSpc>
            <a:spcBef>
              <a:spcPct val="0"/>
            </a:spcBef>
            <a:spcAft>
              <a:spcPct val="35000"/>
            </a:spcAft>
          </a:pPr>
          <a:endParaRPr lang="fr-BE" sz="1800" b="1" kern="1200" noProof="0" dirty="0" smtClean="0">
            <a:effectLst>
              <a:outerShdw blurRad="38100" dist="38100" dir="2700000" algn="tl">
                <a:srgbClr val="000000">
                  <a:alpha val="43137"/>
                </a:srgbClr>
              </a:outerShdw>
            </a:effectLst>
          </a:endParaRPr>
        </a:p>
        <a:p>
          <a:pPr lvl="0" algn="l" defTabSz="800100" rtl="0">
            <a:lnSpc>
              <a:spcPct val="90000"/>
            </a:lnSpc>
            <a:spcBef>
              <a:spcPct val="0"/>
            </a:spcBef>
            <a:spcAft>
              <a:spcPct val="35000"/>
            </a:spcAft>
          </a:pPr>
          <a:r>
            <a:rPr lang="fr-BE" sz="1800" kern="1200" noProof="0" dirty="0" smtClean="0"/>
            <a:t>Apprentissage,</a:t>
          </a:r>
        </a:p>
        <a:p>
          <a:pPr lvl="0" algn="l" defTabSz="800100" rtl="0">
            <a:lnSpc>
              <a:spcPct val="90000"/>
            </a:lnSpc>
            <a:spcBef>
              <a:spcPct val="0"/>
            </a:spcBef>
            <a:spcAft>
              <a:spcPct val="35000"/>
            </a:spcAft>
          </a:pPr>
          <a:r>
            <a:rPr lang="fr-BE" sz="1800" kern="1200" noProof="0" dirty="0" smtClean="0"/>
            <a:t> Service Civil – </a:t>
          </a:r>
        </a:p>
        <a:p>
          <a:pPr lvl="0" algn="l" defTabSz="800100" rtl="0">
            <a:lnSpc>
              <a:spcPct val="90000"/>
            </a:lnSpc>
            <a:spcBef>
              <a:spcPct val="0"/>
            </a:spcBef>
            <a:spcAft>
              <a:spcPct val="35000"/>
            </a:spcAft>
          </a:pPr>
          <a:r>
            <a:rPr lang="fr-BE" sz="1800" kern="1200" noProof="0" dirty="0" err="1" smtClean="0"/>
            <a:t>Youth</a:t>
          </a:r>
          <a:r>
            <a:rPr lang="fr-BE" sz="1800" kern="1200" noProof="0" dirty="0" smtClean="0"/>
            <a:t> </a:t>
          </a:r>
          <a:r>
            <a:rPr lang="fr-BE" sz="1800" kern="1200" noProof="0" dirty="0" err="1" smtClean="0"/>
            <a:t>Guarantee</a:t>
          </a:r>
          <a:endParaRPr lang="fr-BE" sz="1800" b="1" kern="1200" noProof="0" dirty="0"/>
        </a:p>
      </dsp:txBody>
      <dsp:txXfrm>
        <a:off x="3441585" y="2622525"/>
        <a:ext cx="1928781" cy="1889925"/>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4724D8C4-BF19-4986-9CC7-140CD51E8789}" type="slidenum">
              <a:rPr lang="en-US"/>
              <a:pPr>
                <a:defRPr/>
              </a:pPr>
              <a:t>‹N°›</a:t>
            </a:fld>
            <a:endParaRPr lang="en-US"/>
          </a:p>
        </p:txBody>
      </p:sp>
    </p:spTree>
    <p:extLst>
      <p:ext uri="{BB962C8B-B14F-4D97-AF65-F5344CB8AC3E}">
        <p14:creationId xmlns:p14="http://schemas.microsoft.com/office/powerpoint/2010/main" val="2651392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miter lim="800000"/>
            <a:headEnd/>
            <a:tailEnd/>
          </a:ln>
        </p:spPr>
        <p:txBody>
          <a:bodyPr/>
          <a:lstStyle/>
          <a:p>
            <a:fld id="{E5CA0028-F9A3-4E62-B47C-F93F365AAEB3}" type="slidenum">
              <a:rPr lang="en-US"/>
              <a:pPr/>
              <a:t>1</a:t>
            </a:fld>
            <a:endParaRPr 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miter lim="800000"/>
            <a:headEnd/>
            <a:tailEnd/>
          </a:ln>
        </p:spPr>
        <p:txBody>
          <a:bodyPr/>
          <a:lstStyle/>
          <a:p>
            <a:fld id="{30C6F5E4-C95D-4998-B72B-D614DAD15964}" type="slidenum">
              <a:rPr lang="en-US"/>
              <a:pPr/>
              <a:t>2</a:t>
            </a:fld>
            <a:endParaRPr 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miter lim="800000"/>
            <a:headEnd/>
            <a:tailEnd/>
          </a:ln>
        </p:spPr>
        <p:txBody>
          <a:bodyPr/>
          <a:lstStyle/>
          <a:p>
            <a:fld id="{30C6F5E4-C95D-4998-B72B-D614DAD15964}" type="slidenum">
              <a:rPr lang="en-US"/>
              <a:pPr/>
              <a:t>3</a:t>
            </a:fld>
            <a:endParaRPr 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miter lim="800000"/>
            <a:headEnd/>
            <a:tailEnd/>
          </a:ln>
        </p:spPr>
        <p:txBody>
          <a:bodyPr/>
          <a:lstStyle/>
          <a:p>
            <a:fld id="{30C6F5E4-C95D-4998-B72B-D614DAD15964}" type="slidenum">
              <a:rPr lang="en-US"/>
              <a:pPr/>
              <a:t>4</a:t>
            </a:fld>
            <a:endParaRPr 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miter lim="800000"/>
            <a:headEnd/>
            <a:tailEnd/>
          </a:ln>
        </p:spPr>
        <p:txBody>
          <a:bodyPr/>
          <a:lstStyle/>
          <a:p>
            <a:fld id="{30C6F5E4-C95D-4998-B72B-D614DAD15964}" type="slidenum">
              <a:rPr lang="en-US"/>
              <a:pPr/>
              <a:t>5</a:t>
            </a:fld>
            <a:endParaRPr 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miter lim="800000"/>
            <a:headEnd/>
            <a:tailEnd/>
          </a:ln>
        </p:spPr>
        <p:txBody>
          <a:bodyPr/>
          <a:lstStyle/>
          <a:p>
            <a:fld id="{30C6F5E4-C95D-4998-B72B-D614DAD15964}" type="slidenum">
              <a:rPr lang="en-US"/>
              <a:pPr/>
              <a:t>6</a:t>
            </a:fld>
            <a:endParaRPr 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it-IT" noProof="0" smtClean="0"/>
              <a:t>Fare clic per modificare lo stile del titolo</a:t>
            </a:r>
            <a:endParaRPr lang="en-US" noProof="0" smtClean="0"/>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it-IT" noProof="0" smtClean="0"/>
              <a:t>Fare clic per modificare lo stile del sottotitolo dello schema</a:t>
            </a:r>
            <a:endParaRPr lang="en-US"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417638"/>
            <a:ext cx="1828800" cy="5211762"/>
          </a:xfrm>
        </p:spPr>
        <p:txBody>
          <a:bodyPr vert="eaVert"/>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914400" y="1417638"/>
            <a:ext cx="5334000" cy="5211762"/>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Content Placeholder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endParaRPr lang="en-US" smtClean="0"/>
          </a:p>
        </p:txBody>
      </p:sp>
      <p:sp>
        <p:nvSpPr>
          <p:cNvPr id="1027" name="Rectangle 3"/>
          <p:cNvSpPr>
            <a:spLocks noGrp="1" noChangeArrowheads="1"/>
          </p:cNvSpPr>
          <p:nvPr>
            <p:ph type="body" idx="1"/>
          </p:nvPr>
        </p:nvSpPr>
        <p:spPr bwMode="auto">
          <a:xfrm>
            <a:off x="914400" y="2438400"/>
            <a:ext cx="73152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8.jpeg"/><Relationship Id="rId7" Type="http://schemas.openxmlformats.org/officeDocument/2006/relationships/diagramLayout" Target="../diagrams/layout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7.png"/><Relationship Id="rId5" Type="http://schemas.openxmlformats.org/officeDocument/2006/relationships/image" Target="../media/image3.jpeg"/><Relationship Id="rId10" Type="http://schemas.microsoft.com/office/2007/relationships/diagramDrawing" Target="../diagrams/drawing1.xml"/><Relationship Id="rId4" Type="http://schemas.openxmlformats.org/officeDocument/2006/relationships/image" Target="../media/image4.jpe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6" name="Immagine 5" descr="COOSS R&amp;F ALTA RISOLUZIONE.JPG"/>
          <p:cNvPicPr>
            <a:picLocks noChangeAspect="1"/>
          </p:cNvPicPr>
          <p:nvPr/>
        </p:nvPicPr>
        <p:blipFill>
          <a:blip r:embed="rId4" cstate="print"/>
          <a:stretch>
            <a:fillRect/>
          </a:stretch>
        </p:blipFill>
        <p:spPr>
          <a:xfrm>
            <a:off x="7740352" y="6230486"/>
            <a:ext cx="1403648" cy="627513"/>
          </a:xfrm>
          <a:prstGeom prst="rect">
            <a:avLst/>
          </a:prstGeom>
        </p:spPr>
      </p:pic>
      <p:pic>
        <p:nvPicPr>
          <p:cNvPr id="7" name="Immagine 6" descr="Logo_OPC-SFC_(2) (1).JPG"/>
          <p:cNvPicPr>
            <a:picLocks noChangeAspect="1"/>
          </p:cNvPicPr>
          <p:nvPr/>
        </p:nvPicPr>
        <p:blipFill>
          <a:blip r:embed="rId5" cstate="print"/>
          <a:stretch>
            <a:fillRect/>
          </a:stretch>
        </p:blipFill>
        <p:spPr>
          <a:xfrm>
            <a:off x="7740352" y="0"/>
            <a:ext cx="1403648" cy="1848497"/>
          </a:xfrm>
          <a:prstGeom prst="rect">
            <a:avLst/>
          </a:prstGeom>
        </p:spPr>
      </p:pic>
      <p:pic>
        <p:nvPicPr>
          <p:cNvPr id="8" name="Imag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63532" y="3861048"/>
            <a:ext cx="1080468" cy="709498"/>
          </a:xfrm>
          <a:prstGeom prst="rect">
            <a:avLst/>
          </a:prstGeom>
        </p:spPr>
      </p:pic>
      <p:pic>
        <p:nvPicPr>
          <p:cNvPr id="9" name="Imag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84214" y="4797152"/>
            <a:ext cx="1059785" cy="720080"/>
          </a:xfrm>
          <a:prstGeom prst="rect">
            <a:avLst/>
          </a:prstGeom>
        </p:spPr>
      </p:pic>
      <p:sp>
        <p:nvSpPr>
          <p:cNvPr id="11" name="Sottotitolo 2"/>
          <p:cNvSpPr>
            <a:spLocks noGrp="1"/>
          </p:cNvSpPr>
          <p:nvPr>
            <p:ph type="subTitle" idx="1"/>
          </p:nvPr>
        </p:nvSpPr>
        <p:spPr>
          <a:xfrm>
            <a:off x="0" y="1124744"/>
            <a:ext cx="7488832" cy="1752600"/>
          </a:xfrm>
        </p:spPr>
        <p:txBody>
          <a:bodyPr>
            <a:normAutofit/>
          </a:bodyPr>
          <a:lstStyle/>
          <a:p>
            <a:pPr>
              <a:lnSpc>
                <a:spcPct val="150000"/>
              </a:lnSpc>
            </a:pPr>
            <a:r>
              <a:rPr lang="fr-FR" sz="3000" b="1" dirty="0" smtClean="0">
                <a:solidFill>
                  <a:schemeClr val="accent5">
                    <a:lumMod val="10000"/>
                  </a:schemeClr>
                </a:solidFill>
              </a:rPr>
              <a:t>Outils Pédagogiques Clés pour </a:t>
            </a:r>
          </a:p>
          <a:p>
            <a:pPr>
              <a:lnSpc>
                <a:spcPct val="150000"/>
              </a:lnSpc>
            </a:pPr>
            <a:r>
              <a:rPr lang="fr-FR" sz="3000" b="1" dirty="0" smtClean="0">
                <a:solidFill>
                  <a:schemeClr val="accent5">
                    <a:lumMod val="10000"/>
                  </a:schemeClr>
                </a:solidFill>
              </a:rPr>
              <a:t>les </a:t>
            </a:r>
            <a:r>
              <a:rPr lang="fr-FR" sz="3000" b="1" dirty="0" err="1" smtClean="0">
                <a:solidFill>
                  <a:schemeClr val="accent5">
                    <a:lumMod val="10000"/>
                  </a:schemeClr>
                </a:solidFill>
              </a:rPr>
              <a:t>Savoir-Faire</a:t>
            </a:r>
            <a:r>
              <a:rPr lang="fr-FR" sz="3000" b="1" dirty="0" smtClean="0">
                <a:solidFill>
                  <a:schemeClr val="accent5">
                    <a:lumMod val="10000"/>
                  </a:schemeClr>
                </a:solidFill>
              </a:rPr>
              <a:t> Comportementaux</a:t>
            </a:r>
            <a:r>
              <a:rPr lang="it-IT" sz="2800" dirty="0" smtClean="0">
                <a:solidFill>
                  <a:schemeClr val="accent5">
                    <a:lumMod val="10000"/>
                  </a:schemeClr>
                </a:solidFill>
              </a:rPr>
              <a:t> </a:t>
            </a:r>
            <a:endParaRPr lang="it-IT" sz="2800" dirty="0">
              <a:solidFill>
                <a:schemeClr val="accent5">
                  <a:lumMod val="10000"/>
                </a:schemeClr>
              </a:solidFill>
            </a:endParaRPr>
          </a:p>
        </p:txBody>
      </p:sp>
      <p:sp>
        <p:nvSpPr>
          <p:cNvPr id="12" name="Sottotitolo 2"/>
          <p:cNvSpPr txBox="1">
            <a:spLocks/>
          </p:cNvSpPr>
          <p:nvPr/>
        </p:nvSpPr>
        <p:spPr>
          <a:xfrm>
            <a:off x="2051720" y="4725144"/>
            <a:ext cx="5040560" cy="1224136"/>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20000"/>
              </a:lnSpc>
              <a:spcBef>
                <a:spcPct val="20000"/>
              </a:spcBef>
              <a:spcAft>
                <a:spcPts val="0"/>
              </a:spcAft>
              <a:buClrTx/>
              <a:buSzTx/>
              <a:buFont typeface="Arial" pitchFamily="34" charset="0"/>
              <a:buNone/>
              <a:tabLst/>
              <a:defRPr/>
            </a:pPr>
            <a:r>
              <a:rPr kumimoji="0" lang="fr-FR" sz="3000" b="1" u="none" strike="noStrike" kern="1200" cap="none" spc="0" normalizeH="0" baseline="0" noProof="0" dirty="0" smtClean="0">
                <a:ln>
                  <a:noFill/>
                </a:ln>
                <a:solidFill>
                  <a:srgbClr val="002060"/>
                </a:solidFill>
                <a:effectLst/>
                <a:uLnTx/>
                <a:uFillTx/>
                <a:latin typeface="+mn-lt"/>
                <a:ea typeface="+mn-ea"/>
                <a:cs typeface="+mn-cs"/>
              </a:rPr>
              <a:t>SÉMINAIRE </a:t>
            </a:r>
            <a:r>
              <a:rPr kumimoji="0" lang="fr-FR" sz="3000" b="1" u="none" strike="noStrike" kern="1200" cap="none" spc="0" normalizeH="0" baseline="0" noProof="0" dirty="0" smtClean="0">
                <a:ln>
                  <a:noFill/>
                </a:ln>
                <a:solidFill>
                  <a:srgbClr val="002060"/>
                </a:solidFill>
                <a:effectLst/>
                <a:uLnTx/>
                <a:uFillTx/>
                <a:latin typeface="+mn-lt"/>
                <a:ea typeface="+mn-ea"/>
                <a:cs typeface="+mn-cs"/>
              </a:rPr>
              <a:t>FINAL</a:t>
            </a:r>
            <a:endParaRPr kumimoji="0" lang="fr-FR" sz="3000" b="1" u="none" strike="noStrike" kern="1200" cap="none" spc="0" normalizeH="0" baseline="0" noProof="0" dirty="0" smtClean="0">
              <a:ln>
                <a:noFill/>
              </a:ln>
              <a:solidFill>
                <a:srgbClr val="002060"/>
              </a:solidFill>
              <a:effectLst/>
              <a:uLnTx/>
              <a:uFillTx/>
              <a:latin typeface="+mn-lt"/>
              <a:ea typeface="+mn-ea"/>
              <a:cs typeface="+mn-cs"/>
            </a:endParaRPr>
          </a:p>
          <a:p>
            <a:pPr marL="0" marR="0" lvl="0" indent="0" algn="ctr"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fr-FR" sz="500" b="1" u="none" strike="noStrike" kern="1200" cap="none" spc="0" normalizeH="0" baseline="0" noProof="0" dirty="0" smtClean="0">
              <a:ln>
                <a:noFill/>
              </a:ln>
              <a:solidFill>
                <a:srgbClr val="002060"/>
              </a:solidFill>
              <a:effectLst/>
              <a:uLnTx/>
              <a:uFillTx/>
              <a:latin typeface="+mn-lt"/>
              <a:ea typeface="+mn-ea"/>
              <a:cs typeface="+mn-cs"/>
            </a:endParaRPr>
          </a:p>
          <a:p>
            <a:pPr fontAlgn="auto">
              <a:spcBef>
                <a:spcPts val="0"/>
              </a:spcBef>
              <a:spcAft>
                <a:spcPts val="0"/>
              </a:spcAft>
              <a:defRPr/>
            </a:pPr>
            <a:r>
              <a:rPr lang="fr-FR" sz="2500" i="1" dirty="0" smtClean="0">
                <a:solidFill>
                  <a:srgbClr val="002060"/>
                </a:solidFill>
              </a:rPr>
              <a:t>Namur, </a:t>
            </a:r>
            <a:r>
              <a:rPr lang="it-IT" sz="2500" i="1" dirty="0" smtClean="0">
                <a:solidFill>
                  <a:srgbClr val="002060"/>
                </a:solidFill>
              </a:rPr>
              <a:t>29 </a:t>
            </a:r>
            <a:r>
              <a:rPr lang="it-IT" sz="2500" i="1" dirty="0" err="1" smtClean="0">
                <a:solidFill>
                  <a:srgbClr val="002060"/>
                </a:solidFill>
              </a:rPr>
              <a:t>octobre</a:t>
            </a:r>
            <a:r>
              <a:rPr lang="it-IT" sz="2500" i="1" dirty="0" smtClean="0">
                <a:solidFill>
                  <a:srgbClr val="002060"/>
                </a:solidFill>
              </a:rPr>
              <a:t> 2015</a:t>
            </a:r>
            <a:endParaRPr kumimoji="0" lang="fr-FR" sz="1000" b="1" u="none" strike="noStrike" kern="1200" cap="none" spc="0" normalizeH="0" baseline="0" noProof="0" dirty="0" smtClean="0">
              <a:ln>
                <a:noFill/>
              </a:ln>
              <a:solidFill>
                <a:srgbClr val="002060"/>
              </a:solidFill>
              <a:effectLst/>
              <a:uLnTx/>
              <a:uFillTx/>
              <a:latin typeface="+mn-lt"/>
              <a:ea typeface="+mn-ea"/>
              <a:cs typeface="+mn-cs"/>
            </a:endParaRPr>
          </a:p>
          <a:p>
            <a:pPr marL="0" marR="0" lvl="0" indent="0" defTabSz="914400" rtl="0" eaLnBrk="1" fontAlgn="auto" latinLnBrk="0" hangingPunct="1">
              <a:lnSpc>
                <a:spcPct val="120000"/>
              </a:lnSpc>
              <a:spcBef>
                <a:spcPct val="20000"/>
              </a:spcBef>
              <a:spcAft>
                <a:spcPts val="0"/>
              </a:spcAft>
              <a:buClrTx/>
              <a:buSzTx/>
              <a:buFont typeface="Arial" pitchFamily="34" charset="0"/>
              <a:buNone/>
              <a:tabLst/>
              <a:defRPr/>
            </a:pPr>
            <a:endParaRPr kumimoji="0" lang="it-IT" sz="2600" b="0" i="1" u="none" strike="noStrike" kern="1200" cap="none" spc="0" normalizeH="0" baseline="0" noProof="0" dirty="0" smtClean="0">
              <a:ln>
                <a:noFill/>
              </a:ln>
              <a:solidFill>
                <a:schemeClr val="tx2">
                  <a:lumMod val="75000"/>
                </a:schemeClr>
              </a:solidFill>
              <a:effectLst/>
              <a:uLnTx/>
              <a:uFillTx/>
              <a:latin typeface="+mn-lt"/>
              <a:ea typeface="+mn-ea"/>
              <a:cs typeface="+mn-cs"/>
            </a:endParaRPr>
          </a:p>
        </p:txBody>
      </p:sp>
      <p:pic>
        <p:nvPicPr>
          <p:cNvPr id="13" name="Picture 2"/>
          <p:cNvPicPr>
            <a:picLocks noChangeAspect="1" noChangeArrowheads="1"/>
          </p:cNvPicPr>
          <p:nvPr/>
        </p:nvPicPr>
        <p:blipFill>
          <a:blip r:embed="rId8" cstate="print"/>
          <a:srcRect l="13002" t="42938" r="33315" b="42297"/>
          <a:stretch>
            <a:fillRect/>
          </a:stretch>
        </p:blipFill>
        <p:spPr bwMode="auto">
          <a:xfrm>
            <a:off x="1907704" y="0"/>
            <a:ext cx="5472608" cy="801739"/>
          </a:xfrm>
          <a:prstGeom prst="rect">
            <a:avLst/>
          </a:prstGeom>
          <a:noFill/>
          <a:ln w="9525">
            <a:noFill/>
            <a:miter lim="800000"/>
            <a:headEnd/>
            <a:tailEnd/>
          </a:ln>
        </p:spPr>
      </p:pic>
      <p:sp>
        <p:nvSpPr>
          <p:cNvPr id="14" name="Sottotitolo 2"/>
          <p:cNvSpPr txBox="1">
            <a:spLocks/>
          </p:cNvSpPr>
          <p:nvPr/>
        </p:nvSpPr>
        <p:spPr>
          <a:xfrm>
            <a:off x="0" y="5841504"/>
            <a:ext cx="5760640" cy="1016496"/>
          </a:xfrm>
          <a:prstGeom prst="rect">
            <a:avLst/>
          </a:prstGeom>
        </p:spPr>
        <p:txBody>
          <a:bodyPr vert="horz" lIns="91440" tIns="45720" rIns="91440" bIns="45720" rtlCol="0">
            <a:noAutofit/>
          </a:bodyPr>
          <a:lstStyle/>
          <a:p>
            <a:pPr marL="0" marR="0" lvl="0" indent="0" algn="l" defTabSz="914400" rtl="0" eaLnBrk="1" fontAlgn="auto" latinLnBrk="0" hangingPunct="1">
              <a:lnSpc>
                <a:spcPct val="120000"/>
              </a:lnSpc>
              <a:spcBef>
                <a:spcPct val="20000"/>
              </a:spcBef>
              <a:spcAft>
                <a:spcPts val="0"/>
              </a:spcAft>
              <a:buClrTx/>
              <a:buSzTx/>
              <a:buFont typeface="Arial" pitchFamily="34" charset="0"/>
              <a:buNone/>
              <a:tabLst/>
              <a:defRPr/>
            </a:pPr>
            <a:r>
              <a:rPr lang="it-IT" sz="1800" b="1" dirty="0" smtClean="0">
                <a:solidFill>
                  <a:schemeClr val="tx2">
                    <a:lumMod val="50000"/>
                  </a:schemeClr>
                </a:solidFill>
              </a:rPr>
              <a:t>Francesca </a:t>
            </a:r>
            <a:r>
              <a:rPr lang="it-IT" sz="1800" b="1" dirty="0" err="1" smtClean="0">
                <a:solidFill>
                  <a:schemeClr val="tx2">
                    <a:lumMod val="50000"/>
                  </a:schemeClr>
                </a:solidFill>
              </a:rPr>
              <a:t>Scocchera</a:t>
            </a:r>
            <a:endParaRPr lang="it-IT" sz="1800" b="1" dirty="0" smtClean="0">
              <a:solidFill>
                <a:schemeClr val="tx2">
                  <a:lumMod val="50000"/>
                </a:schemeClr>
              </a:solidFill>
            </a:endParaRPr>
          </a:p>
          <a:p>
            <a:pPr marL="0" marR="0" lvl="0" indent="0" algn="l" defTabSz="914400" rtl="0" eaLnBrk="1" fontAlgn="auto" latinLnBrk="0" hangingPunct="1">
              <a:lnSpc>
                <a:spcPct val="120000"/>
              </a:lnSpc>
              <a:spcBef>
                <a:spcPct val="20000"/>
              </a:spcBef>
              <a:spcAft>
                <a:spcPts val="0"/>
              </a:spcAft>
              <a:buClrTx/>
              <a:buSzTx/>
              <a:buFont typeface="Arial" pitchFamily="34" charset="0"/>
              <a:buNone/>
              <a:tabLst/>
              <a:defRPr/>
            </a:pPr>
            <a:r>
              <a:rPr kumimoji="0" lang="it-IT" sz="1800" b="1" u="none" strike="noStrike" kern="1200" cap="none" spc="0" normalizeH="0" baseline="0" noProof="0" dirty="0" smtClean="0">
                <a:ln>
                  <a:noFill/>
                </a:ln>
                <a:solidFill>
                  <a:schemeClr val="tx2">
                    <a:lumMod val="50000"/>
                  </a:schemeClr>
                </a:solidFill>
                <a:effectLst/>
                <a:uLnTx/>
                <a:uFillTx/>
                <a:latin typeface="+mn-lt"/>
                <a:ea typeface="+mn-ea"/>
                <a:cs typeface="+mn-cs"/>
              </a:rPr>
              <a:t>Giovanna</a:t>
            </a:r>
            <a:r>
              <a:rPr kumimoji="0" lang="it-IT" sz="1800" b="1" u="none" strike="noStrike" kern="1200" cap="none" spc="0" normalizeH="0" noProof="0" dirty="0" smtClean="0">
                <a:ln>
                  <a:noFill/>
                </a:ln>
                <a:solidFill>
                  <a:schemeClr val="tx2">
                    <a:lumMod val="50000"/>
                  </a:schemeClr>
                </a:solidFill>
                <a:effectLst/>
                <a:uLnTx/>
                <a:uFillTx/>
                <a:latin typeface="+mn-lt"/>
                <a:ea typeface="+mn-ea"/>
                <a:cs typeface="+mn-cs"/>
              </a:rPr>
              <a:t> Moroni</a:t>
            </a:r>
            <a:endParaRPr kumimoji="0" lang="it-IT" sz="1800" b="1" u="none" strike="noStrike" kern="1200" cap="none" spc="0" normalizeH="0" baseline="0" noProof="0" dirty="0">
              <a:ln>
                <a:noFill/>
              </a:ln>
              <a:solidFill>
                <a:schemeClr val="tx2">
                  <a:lumMod val="50000"/>
                </a:schemeClr>
              </a:solidFill>
              <a:effectLst/>
              <a:uLnTx/>
              <a:uFillTx/>
              <a:latin typeface="+mn-lt"/>
              <a:ea typeface="+mn-ea"/>
              <a:cs typeface="+mn-cs"/>
            </a:endParaRPr>
          </a:p>
        </p:txBody>
      </p:sp>
      <p:sp>
        <p:nvSpPr>
          <p:cNvPr id="15" name="Sottotitolo 2"/>
          <p:cNvSpPr txBox="1">
            <a:spLocks/>
          </p:cNvSpPr>
          <p:nvPr/>
        </p:nvSpPr>
        <p:spPr>
          <a:xfrm>
            <a:off x="971600" y="2996952"/>
            <a:ext cx="6984776" cy="1584176"/>
          </a:xfrm>
          <a:prstGeom prst="rect">
            <a:avLst/>
          </a:prstGeom>
          <a:solidFill>
            <a:schemeClr val="accent1">
              <a:lumMod val="50000"/>
              <a:alpha val="56000"/>
            </a:schemeClr>
          </a:solidFill>
        </p:spPr>
        <p:txBody>
          <a:bodyPr vert="horz" lIns="91440" tIns="45720" rIns="91440" bIns="45720" rtlCol="0">
            <a:normAutofit/>
          </a:bodyPr>
          <a:lstStyle/>
          <a:p>
            <a:pPr fontAlgn="auto">
              <a:lnSpc>
                <a:spcPct val="120000"/>
              </a:lnSpc>
              <a:spcBef>
                <a:spcPct val="20000"/>
              </a:spcBef>
              <a:spcAft>
                <a:spcPts val="0"/>
              </a:spcAft>
              <a:defRPr/>
            </a:pPr>
            <a:r>
              <a:rPr lang="fr-FR" sz="4400" b="1" u="sng" dirty="0" smtClean="0">
                <a:solidFill>
                  <a:srgbClr val="7EC234"/>
                </a:solidFill>
                <a:effectLst>
                  <a:outerShdw blurRad="38100" dist="38100" dir="2700000" algn="tl">
                    <a:srgbClr val="000000">
                      <a:alpha val="43137"/>
                    </a:srgbClr>
                  </a:outerShdw>
                </a:effectLst>
                <a:latin typeface="+mn-lt"/>
              </a:rPr>
              <a:t>RÉSULTATS TESTINGS</a:t>
            </a:r>
          </a:p>
          <a:p>
            <a:pPr fontAlgn="auto">
              <a:lnSpc>
                <a:spcPct val="120000"/>
              </a:lnSpc>
              <a:spcBef>
                <a:spcPct val="20000"/>
              </a:spcBef>
              <a:spcAft>
                <a:spcPts val="0"/>
              </a:spcAft>
              <a:defRPr/>
            </a:pPr>
            <a:r>
              <a:rPr kumimoji="0" lang="fr-FR" sz="2600" b="1" i="1" strike="noStrike" kern="1200" cap="none" spc="0" normalizeH="0" baseline="0" noProof="0" dirty="0" smtClean="0">
                <a:ln>
                  <a:noFill/>
                </a:ln>
                <a:solidFill>
                  <a:srgbClr val="7EC234"/>
                </a:solidFill>
                <a:effectLst>
                  <a:outerShdw blurRad="38100" dist="38100" dir="2700000" algn="tl">
                    <a:srgbClr val="000000">
                      <a:alpha val="43137"/>
                    </a:srgbClr>
                  </a:outerShdw>
                </a:effectLst>
                <a:uLnTx/>
                <a:uFillTx/>
                <a:latin typeface="+mn-lt"/>
                <a:ea typeface="+mn-ea"/>
                <a:cs typeface="+mn-cs"/>
              </a:rPr>
              <a:t>COOSS, </a:t>
            </a:r>
            <a:r>
              <a:rPr kumimoji="0" lang="fr-FR" sz="2600" b="1" i="1" strike="noStrike" kern="1200" cap="none" spc="0" normalizeH="0" baseline="0" noProof="0" dirty="0" err="1" smtClean="0">
                <a:ln>
                  <a:noFill/>
                </a:ln>
                <a:solidFill>
                  <a:srgbClr val="7EC234"/>
                </a:solidFill>
                <a:effectLst>
                  <a:outerShdw blurRad="38100" dist="38100" dir="2700000" algn="tl">
                    <a:srgbClr val="000000">
                      <a:alpha val="43137"/>
                    </a:srgbClr>
                  </a:outerShdw>
                </a:effectLst>
                <a:uLnTx/>
                <a:uFillTx/>
                <a:latin typeface="+mn-lt"/>
                <a:ea typeface="+mn-ea"/>
                <a:cs typeface="+mn-cs"/>
              </a:rPr>
              <a:t>Crif</a:t>
            </a:r>
            <a:r>
              <a:rPr kumimoji="0" lang="fr-FR" sz="2600" b="1" i="1" strike="noStrike" kern="1200" cap="none" spc="0" normalizeH="0" baseline="0" noProof="0" dirty="0" smtClean="0">
                <a:ln>
                  <a:noFill/>
                </a:ln>
                <a:solidFill>
                  <a:srgbClr val="7EC234"/>
                </a:solidFill>
                <a:effectLst>
                  <a:outerShdw blurRad="38100" dist="38100" dir="2700000" algn="tl">
                    <a:srgbClr val="000000">
                      <a:alpha val="43137"/>
                    </a:srgbClr>
                  </a:outerShdw>
                </a:effectLst>
                <a:uLnTx/>
                <a:uFillTx/>
                <a:latin typeface="+mn-lt"/>
                <a:ea typeface="+mn-ea"/>
                <a:cs typeface="+mn-cs"/>
              </a:rPr>
              <a:t>, </a:t>
            </a:r>
            <a:r>
              <a:rPr kumimoji="0" lang="fr-FR" sz="2600" b="1" i="1" strike="noStrike" kern="1200" cap="none" spc="0" normalizeH="0" baseline="0" noProof="0" dirty="0" smtClean="0">
                <a:ln>
                  <a:noFill/>
                </a:ln>
                <a:solidFill>
                  <a:srgbClr val="7EC234"/>
                </a:solidFill>
                <a:effectLst>
                  <a:outerShdw blurRad="38100" dist="38100" dir="2700000" algn="tl">
                    <a:srgbClr val="000000">
                      <a:alpha val="43137"/>
                    </a:srgbClr>
                  </a:outerShdw>
                </a:effectLst>
                <a:uLnTx/>
                <a:uFillTx/>
                <a:latin typeface="+mn-lt"/>
                <a:ea typeface="+mn-ea"/>
                <a:cs typeface="+mn-cs"/>
              </a:rPr>
              <a:t>Bruxelles-Formation</a:t>
            </a:r>
            <a:endParaRPr kumimoji="0" lang="it-IT" sz="2600" b="0" i="1" strike="noStrike" kern="1200" cap="none" spc="0" normalizeH="0" baseline="0" noProof="0" dirty="0" smtClean="0">
              <a:ln>
                <a:noFill/>
              </a:ln>
              <a:solidFill>
                <a:schemeClr val="tx2">
                  <a:lumMod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4" name="Immagine 3" descr="Logo_OPC-SFC_(2) (1).JPG"/>
          <p:cNvPicPr>
            <a:picLocks noChangeAspect="1"/>
          </p:cNvPicPr>
          <p:nvPr/>
        </p:nvPicPr>
        <p:blipFill>
          <a:blip r:embed="rId4" cstate="print"/>
          <a:stretch>
            <a:fillRect/>
          </a:stretch>
        </p:blipFill>
        <p:spPr>
          <a:xfrm>
            <a:off x="8172401" y="0"/>
            <a:ext cx="971599" cy="1279522"/>
          </a:xfrm>
          <a:prstGeom prst="rect">
            <a:avLst/>
          </a:prstGeom>
        </p:spPr>
      </p:pic>
      <p:pic>
        <p:nvPicPr>
          <p:cNvPr id="5" name="Immagine 4" descr="COOSS R&amp;F ALTA RISOLUZIONE.JPG"/>
          <p:cNvPicPr>
            <a:picLocks noChangeAspect="1"/>
          </p:cNvPicPr>
          <p:nvPr/>
        </p:nvPicPr>
        <p:blipFill>
          <a:blip r:embed="rId5" cstate="print"/>
          <a:stretch>
            <a:fillRect/>
          </a:stretch>
        </p:blipFill>
        <p:spPr>
          <a:xfrm>
            <a:off x="7916688" y="6309320"/>
            <a:ext cx="1227311" cy="548680"/>
          </a:xfrm>
          <a:prstGeom prst="rect">
            <a:avLst/>
          </a:prstGeom>
        </p:spPr>
      </p:pic>
      <p:pic>
        <p:nvPicPr>
          <p:cNvPr id="6" name="Picture 2"/>
          <p:cNvPicPr>
            <a:picLocks noChangeAspect="1" noChangeArrowheads="1"/>
          </p:cNvPicPr>
          <p:nvPr/>
        </p:nvPicPr>
        <p:blipFill>
          <a:blip r:embed="rId6" cstate="print"/>
          <a:srcRect l="13002" t="42938" r="33315" b="42297"/>
          <a:stretch>
            <a:fillRect/>
          </a:stretch>
        </p:blipFill>
        <p:spPr bwMode="auto">
          <a:xfrm>
            <a:off x="2411760" y="0"/>
            <a:ext cx="5400600" cy="801739"/>
          </a:xfrm>
          <a:prstGeom prst="rect">
            <a:avLst/>
          </a:prstGeom>
          <a:noFill/>
          <a:ln w="9525">
            <a:noFill/>
            <a:miter lim="800000"/>
            <a:headEnd/>
            <a:tailEnd/>
          </a:ln>
        </p:spPr>
      </p:pic>
      <p:sp>
        <p:nvSpPr>
          <p:cNvPr id="7" name="CasellaDiTesto 6"/>
          <p:cNvSpPr txBox="1"/>
          <p:nvPr/>
        </p:nvSpPr>
        <p:spPr>
          <a:xfrm>
            <a:off x="0" y="6008537"/>
            <a:ext cx="2051720" cy="849463"/>
          </a:xfrm>
          <a:prstGeom prst="rect">
            <a:avLst/>
          </a:prstGeom>
          <a:noFill/>
        </p:spPr>
        <p:txBody>
          <a:bodyPr wrap="square" rtlCol="0">
            <a:spAutoFit/>
          </a:bodyPr>
          <a:lstStyle/>
          <a:p>
            <a:pPr lvl="0" algn="l">
              <a:lnSpc>
                <a:spcPct val="120000"/>
              </a:lnSpc>
              <a:spcBef>
                <a:spcPct val="20000"/>
              </a:spcBef>
              <a:defRPr/>
            </a:pPr>
            <a:r>
              <a:rPr lang="fr-FR" sz="2000" b="1" i="1" dirty="0" smtClean="0">
                <a:solidFill>
                  <a:schemeClr val="accent4">
                    <a:lumMod val="20000"/>
                    <a:lumOff val="80000"/>
                  </a:schemeClr>
                </a:solidFill>
              </a:rPr>
              <a:t>Namur</a:t>
            </a:r>
          </a:p>
          <a:p>
            <a:pPr lvl="0" algn="l">
              <a:lnSpc>
                <a:spcPct val="120000"/>
              </a:lnSpc>
              <a:spcBef>
                <a:spcPct val="20000"/>
              </a:spcBef>
              <a:defRPr/>
            </a:pPr>
            <a:r>
              <a:rPr lang="it-IT" sz="1800" i="1" dirty="0" smtClean="0">
                <a:solidFill>
                  <a:schemeClr val="accent4">
                    <a:lumMod val="20000"/>
                    <a:lumOff val="80000"/>
                  </a:schemeClr>
                </a:solidFill>
              </a:rPr>
              <a:t>29 </a:t>
            </a:r>
            <a:r>
              <a:rPr lang="it-IT" sz="1800" i="1" dirty="0" err="1" smtClean="0">
                <a:solidFill>
                  <a:schemeClr val="accent4">
                    <a:lumMod val="20000"/>
                    <a:lumOff val="80000"/>
                  </a:schemeClr>
                </a:solidFill>
              </a:rPr>
              <a:t>octobre</a:t>
            </a:r>
            <a:r>
              <a:rPr lang="it-IT" sz="1800" i="1" dirty="0" smtClean="0">
                <a:solidFill>
                  <a:schemeClr val="accent4">
                    <a:lumMod val="20000"/>
                    <a:lumOff val="80000"/>
                  </a:schemeClr>
                </a:solidFill>
              </a:rPr>
              <a:t> 2015</a:t>
            </a:r>
            <a:endParaRPr lang="it-IT" sz="1800" dirty="0">
              <a:solidFill>
                <a:schemeClr val="accent4">
                  <a:lumMod val="20000"/>
                  <a:lumOff val="80000"/>
                </a:schemeClr>
              </a:solidFill>
            </a:endParaRPr>
          </a:p>
        </p:txBody>
      </p:sp>
      <p:sp>
        <p:nvSpPr>
          <p:cNvPr id="9" name="Rettangolo 8"/>
          <p:cNvSpPr/>
          <p:nvPr/>
        </p:nvSpPr>
        <p:spPr>
          <a:xfrm>
            <a:off x="1619672" y="980728"/>
            <a:ext cx="7344816" cy="5293757"/>
          </a:xfrm>
          <a:prstGeom prst="rect">
            <a:avLst/>
          </a:prstGeom>
        </p:spPr>
        <p:txBody>
          <a:bodyPr wrap="square">
            <a:spAutoFit/>
          </a:bodyPr>
          <a:lstStyle/>
          <a:p>
            <a:pPr eaLnBrk="1" fontAlgn="auto" hangingPunct="1">
              <a:spcBef>
                <a:spcPts val="0"/>
              </a:spcBef>
              <a:spcAft>
                <a:spcPts val="0"/>
              </a:spcAft>
              <a:defRPr/>
            </a:pPr>
            <a:r>
              <a:rPr lang="fr-BE" sz="3400" b="1" kern="0" dirty="0" smtClean="0">
                <a:solidFill>
                  <a:schemeClr val="accent4">
                    <a:lumMod val="50000"/>
                  </a:schemeClr>
                </a:solidFill>
                <a:latin typeface="+mj-lt"/>
                <a:ea typeface="+mj-ea"/>
                <a:cs typeface="+mj-cs"/>
              </a:rPr>
              <a:t>COOSS </a:t>
            </a:r>
          </a:p>
          <a:p>
            <a:pPr eaLnBrk="1" fontAlgn="auto" hangingPunct="1">
              <a:spcBef>
                <a:spcPts val="0"/>
              </a:spcBef>
              <a:spcAft>
                <a:spcPts val="0"/>
              </a:spcAft>
              <a:defRPr/>
            </a:pPr>
            <a:endParaRPr lang="fr-BE" sz="3000" b="1" kern="0" dirty="0" smtClean="0">
              <a:solidFill>
                <a:schemeClr val="accent4">
                  <a:lumMod val="50000"/>
                </a:schemeClr>
              </a:solidFill>
              <a:latin typeface="+mj-lt"/>
              <a:ea typeface="+mj-ea"/>
              <a:cs typeface="+mj-cs"/>
            </a:endParaRPr>
          </a:p>
          <a:p>
            <a:pPr eaLnBrk="1" fontAlgn="auto" hangingPunct="1">
              <a:spcBef>
                <a:spcPts val="0"/>
              </a:spcBef>
              <a:spcAft>
                <a:spcPts val="0"/>
              </a:spcAft>
              <a:defRPr/>
            </a:pPr>
            <a:r>
              <a:rPr lang="fr-BE" sz="2000" b="1" dirty="0" smtClean="0">
                <a:solidFill>
                  <a:schemeClr val="accent1">
                    <a:lumMod val="50000"/>
                  </a:schemeClr>
                </a:solidFill>
                <a:latin typeface="+mj-lt"/>
                <a:cs typeface="Courier New" pitchFamily="49" charset="0"/>
              </a:rPr>
              <a:t>Coopérative Sociale </a:t>
            </a:r>
          </a:p>
          <a:p>
            <a:pPr eaLnBrk="1" fontAlgn="auto" hangingPunct="1">
              <a:spcBef>
                <a:spcPts val="0"/>
              </a:spcBef>
              <a:spcAft>
                <a:spcPts val="0"/>
              </a:spcAft>
              <a:defRPr/>
            </a:pPr>
            <a:endParaRPr lang="fr-BE" sz="1400" dirty="0" smtClean="0">
              <a:solidFill>
                <a:schemeClr val="accent1">
                  <a:lumMod val="50000"/>
                </a:schemeClr>
              </a:solidFill>
              <a:latin typeface="+mj-lt"/>
              <a:cs typeface="Courier New" pitchFamily="49" charset="0"/>
            </a:endParaRPr>
          </a:p>
          <a:p>
            <a:pPr eaLnBrk="1" fontAlgn="auto" hangingPunct="1">
              <a:spcBef>
                <a:spcPts val="0"/>
              </a:spcBef>
              <a:spcAft>
                <a:spcPts val="0"/>
              </a:spcAft>
              <a:defRPr/>
            </a:pPr>
            <a:r>
              <a:rPr lang="fr-BE" sz="2000" dirty="0" smtClean="0">
                <a:solidFill>
                  <a:schemeClr val="accent1">
                    <a:lumMod val="50000"/>
                  </a:schemeClr>
                </a:solidFill>
                <a:latin typeface="+mj-lt"/>
                <a:cs typeface="Courier New" pitchFamily="49" charset="0"/>
              </a:rPr>
              <a:t>Services sociaux, socio-sanitaires, </a:t>
            </a:r>
            <a:r>
              <a:rPr lang="fr-BE" sz="2000" dirty="0" smtClean="0">
                <a:solidFill>
                  <a:schemeClr val="accent1">
                    <a:lumMod val="50000"/>
                  </a:schemeClr>
                </a:solidFill>
                <a:latin typeface="+mj-lt"/>
                <a:cs typeface="Courier New" pitchFamily="49" charset="0"/>
              </a:rPr>
              <a:t>Services d’assistance</a:t>
            </a:r>
            <a:r>
              <a:rPr lang="fr-BE" sz="2000" dirty="0" smtClean="0">
                <a:solidFill>
                  <a:schemeClr val="accent1">
                    <a:lumMod val="50000"/>
                  </a:schemeClr>
                </a:solidFill>
                <a:latin typeface="+mj-lt"/>
                <a:cs typeface="Courier New" pitchFamily="49" charset="0"/>
              </a:rPr>
              <a:t>, </a:t>
            </a:r>
            <a:r>
              <a:rPr lang="fr-BE" sz="2000" dirty="0" smtClean="0">
                <a:solidFill>
                  <a:schemeClr val="accent1">
                    <a:lumMod val="50000"/>
                  </a:schemeClr>
                </a:solidFill>
                <a:latin typeface="+mj-lt"/>
                <a:cs typeface="Courier New" pitchFamily="49" charset="0"/>
              </a:rPr>
              <a:t>Services éducatifs dès</a:t>
            </a:r>
            <a:r>
              <a:rPr lang="fr-BE" sz="2000" b="1" dirty="0" smtClean="0">
                <a:solidFill>
                  <a:schemeClr val="accent1">
                    <a:lumMod val="50000"/>
                  </a:schemeClr>
                </a:solidFill>
                <a:latin typeface="+mj-lt"/>
                <a:cs typeface="Courier New" pitchFamily="49" charset="0"/>
              </a:rPr>
              <a:t>1979</a:t>
            </a:r>
            <a:endParaRPr lang="fr-BE" sz="2000" b="1" dirty="0" smtClean="0">
              <a:solidFill>
                <a:schemeClr val="accent1">
                  <a:lumMod val="50000"/>
                </a:schemeClr>
              </a:solidFill>
              <a:latin typeface="+mj-lt"/>
              <a:cs typeface="Courier New" pitchFamily="49" charset="0"/>
            </a:endParaRPr>
          </a:p>
          <a:p>
            <a:pPr eaLnBrk="1" fontAlgn="auto" hangingPunct="1">
              <a:spcBef>
                <a:spcPts val="0"/>
              </a:spcBef>
              <a:spcAft>
                <a:spcPts val="0"/>
              </a:spcAft>
              <a:defRPr/>
            </a:pPr>
            <a:endParaRPr lang="fr-BE" sz="2000" dirty="0" smtClean="0">
              <a:solidFill>
                <a:schemeClr val="accent1">
                  <a:lumMod val="50000"/>
                </a:schemeClr>
              </a:solidFill>
              <a:latin typeface="+mj-lt"/>
              <a:cs typeface="Courier New" pitchFamily="49" charset="0"/>
            </a:endParaRPr>
          </a:p>
          <a:p>
            <a:pPr eaLnBrk="1" fontAlgn="auto" hangingPunct="1">
              <a:spcBef>
                <a:spcPts val="0"/>
              </a:spcBef>
              <a:spcAft>
                <a:spcPts val="0"/>
              </a:spcAft>
              <a:defRPr/>
            </a:pPr>
            <a:r>
              <a:rPr lang="fr-BE" sz="2000" dirty="0" smtClean="0">
                <a:solidFill>
                  <a:schemeClr val="accent1">
                    <a:lumMod val="50000"/>
                  </a:schemeClr>
                </a:solidFill>
                <a:latin typeface="+mj-lt"/>
                <a:cs typeface="Courier New" pitchFamily="49" charset="0"/>
              </a:rPr>
              <a:t>Services de type domiciliaires, territoriaux, résidentiels, diurnes</a:t>
            </a:r>
          </a:p>
          <a:p>
            <a:pPr eaLnBrk="1" fontAlgn="auto" hangingPunct="1">
              <a:spcBef>
                <a:spcPts val="0"/>
              </a:spcBef>
              <a:spcAft>
                <a:spcPts val="0"/>
              </a:spcAft>
              <a:defRPr/>
            </a:pPr>
            <a:endParaRPr lang="fr-BE" sz="2000" dirty="0" smtClean="0">
              <a:solidFill>
                <a:schemeClr val="accent1">
                  <a:lumMod val="50000"/>
                </a:schemeClr>
              </a:solidFill>
              <a:latin typeface="+mj-lt"/>
              <a:cs typeface="Courier New" pitchFamily="49" charset="0"/>
            </a:endParaRPr>
          </a:p>
          <a:p>
            <a:pPr eaLnBrk="1" fontAlgn="auto" hangingPunct="1">
              <a:spcBef>
                <a:spcPts val="0"/>
              </a:spcBef>
              <a:spcAft>
                <a:spcPts val="0"/>
              </a:spcAft>
              <a:defRPr/>
            </a:pPr>
            <a:r>
              <a:rPr lang="fr-BE" sz="2000" dirty="0" smtClean="0">
                <a:solidFill>
                  <a:schemeClr val="accent1">
                    <a:lumMod val="50000"/>
                  </a:schemeClr>
                </a:solidFill>
                <a:latin typeface="+mj-lt"/>
                <a:cs typeface="Courier New" pitchFamily="49" charset="0"/>
              </a:rPr>
              <a:t>Plus de </a:t>
            </a:r>
            <a:r>
              <a:rPr lang="fr-BE" sz="2000" b="1" dirty="0" smtClean="0">
                <a:solidFill>
                  <a:schemeClr val="accent1">
                    <a:lumMod val="50000"/>
                  </a:schemeClr>
                </a:solidFill>
                <a:latin typeface="+mj-lt"/>
                <a:cs typeface="Courier New" pitchFamily="49" charset="0"/>
              </a:rPr>
              <a:t>2.500 travailleurs</a:t>
            </a:r>
          </a:p>
          <a:p>
            <a:pPr eaLnBrk="1" fontAlgn="auto" hangingPunct="1">
              <a:spcBef>
                <a:spcPts val="0"/>
              </a:spcBef>
              <a:spcAft>
                <a:spcPts val="0"/>
              </a:spcAft>
              <a:defRPr/>
            </a:pPr>
            <a:endParaRPr lang="fr-BE" sz="2000" dirty="0" smtClean="0">
              <a:solidFill>
                <a:schemeClr val="accent1">
                  <a:lumMod val="50000"/>
                </a:schemeClr>
              </a:solidFill>
              <a:latin typeface="+mj-lt"/>
              <a:cs typeface="Courier New" pitchFamily="49" charset="0"/>
            </a:endParaRPr>
          </a:p>
          <a:p>
            <a:pPr eaLnBrk="1" fontAlgn="auto" hangingPunct="1">
              <a:spcBef>
                <a:spcPts val="0"/>
              </a:spcBef>
              <a:spcAft>
                <a:spcPts val="0"/>
              </a:spcAft>
              <a:defRPr/>
            </a:pPr>
            <a:r>
              <a:rPr lang="fr-BE" sz="2000" dirty="0" smtClean="0">
                <a:solidFill>
                  <a:schemeClr val="accent1">
                    <a:lumMod val="50000"/>
                  </a:schemeClr>
                </a:solidFill>
                <a:latin typeface="+mj-lt"/>
                <a:cs typeface="Courier New" pitchFamily="49" charset="0"/>
              </a:rPr>
              <a:t>Plus de </a:t>
            </a:r>
            <a:r>
              <a:rPr lang="fr-BE" sz="2000" b="1" dirty="0" smtClean="0">
                <a:solidFill>
                  <a:schemeClr val="accent1">
                    <a:lumMod val="50000"/>
                  </a:schemeClr>
                </a:solidFill>
                <a:latin typeface="+mj-lt"/>
                <a:cs typeface="Courier New" pitchFamily="49" charset="0"/>
              </a:rPr>
              <a:t>7.000 usagers</a:t>
            </a:r>
          </a:p>
          <a:p>
            <a:pPr eaLnBrk="1" fontAlgn="auto" hangingPunct="1">
              <a:spcBef>
                <a:spcPts val="0"/>
              </a:spcBef>
              <a:spcAft>
                <a:spcPts val="0"/>
              </a:spcAft>
              <a:defRPr/>
            </a:pPr>
            <a:endParaRPr lang="fr-BE" sz="2000" dirty="0" smtClean="0">
              <a:solidFill>
                <a:schemeClr val="accent1">
                  <a:lumMod val="50000"/>
                </a:schemeClr>
              </a:solidFill>
              <a:latin typeface="+mj-lt"/>
              <a:cs typeface="Courier New" pitchFamily="49" charset="0"/>
            </a:endParaRPr>
          </a:p>
          <a:p>
            <a:pPr eaLnBrk="1" fontAlgn="auto" hangingPunct="1">
              <a:spcBef>
                <a:spcPts val="0"/>
              </a:spcBef>
              <a:spcAft>
                <a:spcPts val="0"/>
              </a:spcAft>
              <a:defRPr/>
            </a:pPr>
            <a:r>
              <a:rPr lang="fr-BE" sz="2000" dirty="0" smtClean="0">
                <a:solidFill>
                  <a:schemeClr val="accent1">
                    <a:lumMod val="50000"/>
                  </a:schemeClr>
                </a:solidFill>
                <a:cs typeface="Courier New" pitchFamily="49" charset="0"/>
              </a:rPr>
              <a:t>Plus de </a:t>
            </a:r>
            <a:r>
              <a:rPr lang="fr-BE" sz="2000" b="1" dirty="0" smtClean="0">
                <a:solidFill>
                  <a:schemeClr val="accent1">
                    <a:lumMod val="50000"/>
                  </a:schemeClr>
                </a:solidFill>
                <a:latin typeface="+mj-lt"/>
                <a:cs typeface="Courier New" pitchFamily="49" charset="0"/>
              </a:rPr>
              <a:t>50 Ml de chiffre d’affaires</a:t>
            </a:r>
          </a:p>
          <a:p>
            <a:pPr eaLnBrk="1" fontAlgn="auto" hangingPunct="1">
              <a:spcBef>
                <a:spcPts val="0"/>
              </a:spcBef>
              <a:spcAft>
                <a:spcPts val="0"/>
              </a:spcAft>
              <a:defRPr/>
            </a:pPr>
            <a:endParaRPr lang="fr-BE" sz="2000" dirty="0" smtClean="0">
              <a:solidFill>
                <a:schemeClr val="accent1">
                  <a:lumMod val="50000"/>
                </a:schemeClr>
              </a:solidFill>
              <a:latin typeface="+mj-lt"/>
              <a:cs typeface="Courier New" pitchFamily="49" charset="0"/>
            </a:endParaRPr>
          </a:p>
          <a:p>
            <a:pPr eaLnBrk="1" fontAlgn="auto" hangingPunct="1">
              <a:spcBef>
                <a:spcPts val="0"/>
              </a:spcBef>
              <a:spcAft>
                <a:spcPts val="0"/>
              </a:spcAft>
              <a:defRPr/>
            </a:pPr>
            <a:r>
              <a:rPr lang="fr-BE" sz="2000" b="1" dirty="0" smtClean="0">
                <a:solidFill>
                  <a:schemeClr val="accent1">
                    <a:lumMod val="50000"/>
                  </a:schemeClr>
                </a:solidFill>
                <a:latin typeface="+mj-lt"/>
                <a:cs typeface="Courier New" pitchFamily="49" charset="0"/>
              </a:rPr>
              <a:t>Département Recherche et Formation </a:t>
            </a:r>
            <a:r>
              <a:rPr lang="fr-BE" sz="2000" dirty="0" smtClean="0">
                <a:solidFill>
                  <a:schemeClr val="accent1">
                    <a:lumMod val="50000"/>
                  </a:schemeClr>
                </a:solidFill>
                <a:latin typeface="+mj-lt"/>
                <a:cs typeface="Courier New" pitchFamily="49" charset="0"/>
              </a:rPr>
              <a:t>de</a:t>
            </a:r>
            <a:r>
              <a:rPr lang="fr-BE" sz="2000" b="1" dirty="0" smtClean="0">
                <a:solidFill>
                  <a:schemeClr val="accent1">
                    <a:lumMod val="50000"/>
                  </a:schemeClr>
                </a:solidFill>
                <a:latin typeface="+mj-lt"/>
                <a:cs typeface="Courier New" pitchFamily="49" charset="0"/>
              </a:rPr>
              <a:t> </a:t>
            </a:r>
            <a:r>
              <a:rPr lang="fr-BE" sz="2000" dirty="0" smtClean="0">
                <a:solidFill>
                  <a:schemeClr val="accent1">
                    <a:lumMod val="50000"/>
                  </a:schemeClr>
                </a:solidFill>
                <a:latin typeface="+mj-lt"/>
                <a:cs typeface="Courier New" pitchFamily="49" charset="0"/>
              </a:rPr>
              <a:t>1993</a:t>
            </a:r>
            <a:endParaRPr lang="fr-BE" sz="2000" dirty="0">
              <a:solidFill>
                <a:schemeClr val="accent1">
                  <a:lumMod val="50000"/>
                </a:schemeClr>
              </a:solidFill>
              <a:latin typeface="+mj-lt"/>
              <a:cs typeface="Courier New" pitchFamily="49"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4" name="Immagine 3" descr="Logo_OPC-SFC_(2) (1).JPG"/>
          <p:cNvPicPr>
            <a:picLocks noChangeAspect="1"/>
          </p:cNvPicPr>
          <p:nvPr/>
        </p:nvPicPr>
        <p:blipFill>
          <a:blip r:embed="rId4" cstate="print"/>
          <a:stretch>
            <a:fillRect/>
          </a:stretch>
        </p:blipFill>
        <p:spPr>
          <a:xfrm>
            <a:off x="8172401" y="0"/>
            <a:ext cx="971599" cy="1279522"/>
          </a:xfrm>
          <a:prstGeom prst="rect">
            <a:avLst/>
          </a:prstGeom>
        </p:spPr>
      </p:pic>
      <p:pic>
        <p:nvPicPr>
          <p:cNvPr id="5" name="Immagine 4" descr="COOSS R&amp;F ALTA RISOLUZIONE.JPG"/>
          <p:cNvPicPr>
            <a:picLocks noChangeAspect="1"/>
          </p:cNvPicPr>
          <p:nvPr/>
        </p:nvPicPr>
        <p:blipFill>
          <a:blip r:embed="rId5" cstate="print"/>
          <a:stretch>
            <a:fillRect/>
          </a:stretch>
        </p:blipFill>
        <p:spPr>
          <a:xfrm>
            <a:off x="7916688" y="6309320"/>
            <a:ext cx="1227311" cy="548680"/>
          </a:xfrm>
          <a:prstGeom prst="rect">
            <a:avLst/>
          </a:prstGeom>
        </p:spPr>
      </p:pic>
      <p:graphicFrame>
        <p:nvGraphicFramePr>
          <p:cNvPr id="8" name="Diagramma 7"/>
          <p:cNvGraphicFramePr/>
          <p:nvPr/>
        </p:nvGraphicFramePr>
        <p:xfrm>
          <a:off x="2123728" y="1628800"/>
          <a:ext cx="6408712" cy="488384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Rectangle 4"/>
          <p:cNvSpPr>
            <a:spLocks noGrp="1" noChangeArrowheads="1"/>
          </p:cNvSpPr>
          <p:nvPr>
            <p:ph type="title"/>
          </p:nvPr>
        </p:nvSpPr>
        <p:spPr>
          <a:xfrm>
            <a:off x="1691680" y="1112838"/>
            <a:ext cx="7452320" cy="715962"/>
          </a:xfrm>
        </p:spPr>
        <p:txBody>
          <a:bodyPr/>
          <a:lstStyle/>
          <a:p>
            <a:pPr algn="ctr" eaLnBrk="1" hangingPunct="1"/>
            <a:r>
              <a:rPr lang="fr-BE" sz="2800" b="1" dirty="0" smtClean="0">
                <a:solidFill>
                  <a:srgbClr val="4D4D4D"/>
                </a:solidFill>
              </a:rPr>
              <a:t>Département Recherche et Formation</a:t>
            </a:r>
          </a:p>
        </p:txBody>
      </p:sp>
      <p:pic>
        <p:nvPicPr>
          <p:cNvPr id="9" name="Picture 2"/>
          <p:cNvPicPr>
            <a:picLocks noChangeAspect="1" noChangeArrowheads="1"/>
          </p:cNvPicPr>
          <p:nvPr/>
        </p:nvPicPr>
        <p:blipFill>
          <a:blip r:embed="rId11" cstate="print"/>
          <a:srcRect l="13002" t="42938" r="33315" b="42297"/>
          <a:stretch>
            <a:fillRect/>
          </a:stretch>
        </p:blipFill>
        <p:spPr bwMode="auto">
          <a:xfrm>
            <a:off x="2411760" y="0"/>
            <a:ext cx="5400600" cy="801739"/>
          </a:xfrm>
          <a:prstGeom prst="rect">
            <a:avLst/>
          </a:prstGeom>
          <a:noFill/>
          <a:ln w="9525">
            <a:noFill/>
            <a:miter lim="800000"/>
            <a:headEnd/>
            <a:tailEnd/>
          </a:ln>
        </p:spPr>
      </p:pic>
      <p:sp>
        <p:nvSpPr>
          <p:cNvPr id="11" name="CasellaDiTesto 10"/>
          <p:cNvSpPr txBox="1"/>
          <p:nvPr/>
        </p:nvSpPr>
        <p:spPr>
          <a:xfrm>
            <a:off x="1763688" y="6381328"/>
            <a:ext cx="6192688" cy="461665"/>
          </a:xfrm>
          <a:prstGeom prst="rect">
            <a:avLst/>
          </a:prstGeom>
          <a:noFill/>
        </p:spPr>
        <p:txBody>
          <a:bodyPr wrap="square" rtlCol="0">
            <a:spAutoFit/>
          </a:bodyPr>
          <a:lstStyle/>
          <a:p>
            <a:pPr lvl="0" algn="just"/>
            <a:r>
              <a:rPr lang="fr-BE" sz="1600" dirty="0" smtClean="0">
                <a:latin typeface="+mj-lt"/>
              </a:rPr>
              <a:t>* Le personnel enseignant aussi est interne et externe à COOSS </a:t>
            </a:r>
            <a:r>
              <a:rPr lang="fr-BE" b="1" dirty="0" smtClean="0"/>
              <a:t> </a:t>
            </a:r>
            <a:endParaRPr lang="it-IT" dirty="0" smtClean="0"/>
          </a:p>
        </p:txBody>
      </p:sp>
      <p:sp>
        <p:nvSpPr>
          <p:cNvPr id="12" name="CasellaDiTesto 11"/>
          <p:cNvSpPr txBox="1"/>
          <p:nvPr/>
        </p:nvSpPr>
        <p:spPr>
          <a:xfrm>
            <a:off x="0" y="6008537"/>
            <a:ext cx="2051720" cy="849463"/>
          </a:xfrm>
          <a:prstGeom prst="rect">
            <a:avLst/>
          </a:prstGeom>
          <a:noFill/>
        </p:spPr>
        <p:txBody>
          <a:bodyPr wrap="square" rtlCol="0">
            <a:spAutoFit/>
          </a:bodyPr>
          <a:lstStyle/>
          <a:p>
            <a:pPr lvl="0" algn="l">
              <a:lnSpc>
                <a:spcPct val="120000"/>
              </a:lnSpc>
              <a:spcBef>
                <a:spcPct val="20000"/>
              </a:spcBef>
              <a:defRPr/>
            </a:pPr>
            <a:r>
              <a:rPr lang="fr-FR" sz="2000" b="1" i="1" dirty="0" smtClean="0">
                <a:solidFill>
                  <a:schemeClr val="accent4">
                    <a:lumMod val="20000"/>
                    <a:lumOff val="80000"/>
                  </a:schemeClr>
                </a:solidFill>
              </a:rPr>
              <a:t>Namur</a:t>
            </a:r>
          </a:p>
          <a:p>
            <a:pPr lvl="0" algn="l">
              <a:lnSpc>
                <a:spcPct val="120000"/>
              </a:lnSpc>
              <a:spcBef>
                <a:spcPct val="20000"/>
              </a:spcBef>
              <a:defRPr/>
            </a:pPr>
            <a:r>
              <a:rPr lang="it-IT" sz="1800" i="1" dirty="0" smtClean="0">
                <a:solidFill>
                  <a:schemeClr val="accent4">
                    <a:lumMod val="20000"/>
                    <a:lumOff val="80000"/>
                  </a:schemeClr>
                </a:solidFill>
              </a:rPr>
              <a:t>29 </a:t>
            </a:r>
            <a:r>
              <a:rPr lang="it-IT" sz="1800" i="1" dirty="0" err="1" smtClean="0">
                <a:solidFill>
                  <a:schemeClr val="accent4">
                    <a:lumMod val="20000"/>
                    <a:lumOff val="80000"/>
                  </a:schemeClr>
                </a:solidFill>
              </a:rPr>
              <a:t>octobre</a:t>
            </a:r>
            <a:r>
              <a:rPr lang="it-IT" sz="1800" i="1" dirty="0" smtClean="0">
                <a:solidFill>
                  <a:schemeClr val="accent4">
                    <a:lumMod val="20000"/>
                    <a:lumOff val="80000"/>
                  </a:schemeClr>
                </a:solidFill>
              </a:rPr>
              <a:t> 2015</a:t>
            </a:r>
            <a:endParaRPr lang="it-IT" sz="1800" dirty="0">
              <a:solidFill>
                <a:schemeClr val="accent4">
                  <a:lumMod val="20000"/>
                  <a:lumOff val="8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4" name="Immagine 3" descr="Logo_OPC-SFC_(2) (1).JPG"/>
          <p:cNvPicPr>
            <a:picLocks noChangeAspect="1"/>
          </p:cNvPicPr>
          <p:nvPr/>
        </p:nvPicPr>
        <p:blipFill>
          <a:blip r:embed="rId4" cstate="print"/>
          <a:stretch>
            <a:fillRect/>
          </a:stretch>
        </p:blipFill>
        <p:spPr>
          <a:xfrm>
            <a:off x="8172401" y="0"/>
            <a:ext cx="971599" cy="1279522"/>
          </a:xfrm>
          <a:prstGeom prst="rect">
            <a:avLst/>
          </a:prstGeom>
        </p:spPr>
      </p:pic>
      <p:pic>
        <p:nvPicPr>
          <p:cNvPr id="5" name="Immagine 4" descr="COOSS R&amp;F ALTA RISOLUZIONE.JPG"/>
          <p:cNvPicPr>
            <a:picLocks noChangeAspect="1"/>
          </p:cNvPicPr>
          <p:nvPr/>
        </p:nvPicPr>
        <p:blipFill>
          <a:blip r:embed="rId5" cstate="print"/>
          <a:stretch>
            <a:fillRect/>
          </a:stretch>
        </p:blipFill>
        <p:spPr>
          <a:xfrm>
            <a:off x="7916688" y="6309320"/>
            <a:ext cx="1227311" cy="548680"/>
          </a:xfrm>
          <a:prstGeom prst="rect">
            <a:avLst/>
          </a:prstGeom>
        </p:spPr>
      </p:pic>
      <p:pic>
        <p:nvPicPr>
          <p:cNvPr id="6" name="Picture 2"/>
          <p:cNvPicPr>
            <a:picLocks noChangeAspect="1" noChangeArrowheads="1"/>
          </p:cNvPicPr>
          <p:nvPr/>
        </p:nvPicPr>
        <p:blipFill>
          <a:blip r:embed="rId6" cstate="print"/>
          <a:srcRect l="13002" t="42938" r="33315" b="42297"/>
          <a:stretch>
            <a:fillRect/>
          </a:stretch>
        </p:blipFill>
        <p:spPr bwMode="auto">
          <a:xfrm>
            <a:off x="2411760" y="0"/>
            <a:ext cx="5400600" cy="801739"/>
          </a:xfrm>
          <a:prstGeom prst="rect">
            <a:avLst/>
          </a:prstGeom>
          <a:noFill/>
          <a:ln w="9525">
            <a:noFill/>
            <a:miter lim="800000"/>
            <a:headEnd/>
            <a:tailEnd/>
          </a:ln>
        </p:spPr>
      </p:pic>
      <p:sp>
        <p:nvSpPr>
          <p:cNvPr id="8" name="Titolo 8"/>
          <p:cNvSpPr txBox="1">
            <a:spLocks/>
          </p:cNvSpPr>
          <p:nvPr/>
        </p:nvSpPr>
        <p:spPr bwMode="auto">
          <a:xfrm>
            <a:off x="2411760" y="908720"/>
            <a:ext cx="5400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3000" b="1" i="0" u="none" strike="noStrike" kern="0" cap="none" spc="0" normalizeH="0" baseline="0" noProof="0" dirty="0" smtClean="0">
                <a:ln>
                  <a:noFill/>
                </a:ln>
                <a:solidFill>
                  <a:schemeClr val="accent4">
                    <a:lumMod val="50000"/>
                  </a:schemeClr>
                </a:solidFill>
                <a:effectLst/>
                <a:uLnTx/>
                <a:uFillTx/>
                <a:latin typeface="+mj-lt"/>
                <a:ea typeface="+mj-ea"/>
                <a:cs typeface="+mj-cs"/>
              </a:rPr>
              <a:t>LES TRANSFERTS </a:t>
            </a:r>
            <a:endParaRPr kumimoji="0" lang="it-IT" sz="3000" b="1" i="0" u="none" strike="noStrike" kern="0" cap="none" spc="0" normalizeH="0" baseline="0" noProof="0" dirty="0">
              <a:ln>
                <a:noFill/>
              </a:ln>
              <a:solidFill>
                <a:schemeClr val="accent4">
                  <a:lumMod val="50000"/>
                </a:schemeClr>
              </a:solidFill>
              <a:effectLst/>
              <a:uLnTx/>
              <a:uFillTx/>
              <a:latin typeface="+mj-lt"/>
              <a:ea typeface="+mj-ea"/>
              <a:cs typeface="+mj-cs"/>
            </a:endParaRPr>
          </a:p>
        </p:txBody>
      </p:sp>
      <p:sp>
        <p:nvSpPr>
          <p:cNvPr id="10" name="Rettangolo 9"/>
          <p:cNvSpPr/>
          <p:nvPr/>
        </p:nvSpPr>
        <p:spPr>
          <a:xfrm>
            <a:off x="3923928" y="1772816"/>
            <a:ext cx="4968552" cy="4610493"/>
          </a:xfrm>
          <a:prstGeom prst="rect">
            <a:avLst/>
          </a:prstGeom>
        </p:spPr>
        <p:txBody>
          <a:bodyPr wrap="square">
            <a:spAutoFit/>
          </a:bodyPr>
          <a:lstStyle/>
          <a:p>
            <a:pPr>
              <a:lnSpc>
                <a:spcPct val="114000"/>
              </a:lnSpc>
            </a:pPr>
            <a:r>
              <a:rPr lang="fr-FR" sz="2000" dirty="0" smtClean="0">
                <a:solidFill>
                  <a:schemeClr val="accent4">
                    <a:lumMod val="75000"/>
                  </a:schemeClr>
                </a:solidFill>
              </a:rPr>
              <a:t>COOSS comme leader du</a:t>
            </a:r>
          </a:p>
          <a:p>
            <a:pPr>
              <a:lnSpc>
                <a:spcPct val="114000"/>
              </a:lnSpc>
            </a:pPr>
            <a:endParaRPr lang="fr-FR" sz="2000" dirty="0" smtClean="0">
              <a:solidFill>
                <a:schemeClr val="accent4">
                  <a:lumMod val="75000"/>
                </a:schemeClr>
              </a:solidFill>
            </a:endParaRPr>
          </a:p>
          <a:p>
            <a:pPr>
              <a:lnSpc>
                <a:spcPct val="114000"/>
              </a:lnSpc>
            </a:pPr>
            <a:r>
              <a:rPr lang="fr-FR" sz="2000" u="sng" dirty="0" smtClean="0">
                <a:solidFill>
                  <a:schemeClr val="accent4">
                    <a:lumMod val="75000"/>
                  </a:schemeClr>
                </a:solidFill>
              </a:rPr>
              <a:t> WORK PACKAGE 3</a:t>
            </a:r>
          </a:p>
          <a:p>
            <a:pPr>
              <a:lnSpc>
                <a:spcPct val="114000"/>
              </a:lnSpc>
            </a:pPr>
            <a:r>
              <a:rPr lang="fr-FR" sz="2000" i="1" dirty="0" err="1" smtClean="0">
                <a:solidFill>
                  <a:schemeClr val="accent4">
                    <a:lumMod val="75000"/>
                  </a:schemeClr>
                </a:solidFill>
              </a:rPr>
              <a:t>Testing</a:t>
            </a:r>
            <a:r>
              <a:rPr lang="fr-FR" sz="2000" i="1" dirty="0" smtClean="0">
                <a:solidFill>
                  <a:schemeClr val="accent4">
                    <a:lumMod val="75000"/>
                  </a:schemeClr>
                </a:solidFill>
              </a:rPr>
              <a:t> et validation des nouveaux outils</a:t>
            </a:r>
          </a:p>
          <a:p>
            <a:pPr>
              <a:lnSpc>
                <a:spcPct val="114000"/>
              </a:lnSpc>
            </a:pPr>
            <a:endParaRPr lang="fr-FR" sz="2000" dirty="0" smtClean="0">
              <a:solidFill>
                <a:schemeClr val="accent4">
                  <a:lumMod val="75000"/>
                </a:schemeClr>
              </a:solidFill>
            </a:endParaRPr>
          </a:p>
          <a:p>
            <a:pPr>
              <a:lnSpc>
                <a:spcPct val="114000"/>
              </a:lnSpc>
            </a:pPr>
            <a:r>
              <a:rPr lang="fr-FR" sz="2000" dirty="0" smtClean="0">
                <a:solidFill>
                  <a:schemeClr val="accent4">
                    <a:lumMod val="75000"/>
                  </a:schemeClr>
                </a:solidFill>
              </a:rPr>
              <a:t>a préparé, partagé et consigné à tout le partenariat un document de </a:t>
            </a:r>
          </a:p>
          <a:p>
            <a:pPr>
              <a:lnSpc>
                <a:spcPct val="114000"/>
              </a:lnSpc>
            </a:pPr>
            <a:r>
              <a:rPr lang="fr-FR" sz="2000" dirty="0" smtClean="0">
                <a:solidFill>
                  <a:schemeClr val="accent4">
                    <a:lumMod val="75000"/>
                  </a:schemeClr>
                </a:solidFill>
              </a:rPr>
              <a:t>« Lignes directrices » </a:t>
            </a:r>
          </a:p>
          <a:p>
            <a:pPr>
              <a:lnSpc>
                <a:spcPct val="114000"/>
              </a:lnSpc>
            </a:pPr>
            <a:endParaRPr lang="fr-FR" sz="2000" dirty="0" smtClean="0">
              <a:solidFill>
                <a:schemeClr val="accent4">
                  <a:lumMod val="75000"/>
                </a:schemeClr>
              </a:solidFill>
            </a:endParaRPr>
          </a:p>
          <a:p>
            <a:pPr>
              <a:lnSpc>
                <a:spcPct val="114000"/>
              </a:lnSpc>
            </a:pPr>
            <a:r>
              <a:rPr lang="fr-FR" sz="2000" dirty="0" smtClean="0">
                <a:solidFill>
                  <a:schemeClr val="accent4">
                    <a:lumMod val="75000"/>
                  </a:schemeClr>
                </a:solidFill>
              </a:rPr>
              <a:t>où </a:t>
            </a:r>
            <a:r>
              <a:rPr lang="fr-FR" sz="2000" dirty="0" smtClean="0">
                <a:solidFill>
                  <a:schemeClr val="accent4">
                    <a:lumMod val="75000"/>
                  </a:schemeClr>
                </a:solidFill>
              </a:rPr>
              <a:t>ont été </a:t>
            </a:r>
            <a:r>
              <a:rPr lang="fr-FR" sz="2000" dirty="0" smtClean="0">
                <a:solidFill>
                  <a:schemeClr val="accent4">
                    <a:lumMod val="75000"/>
                  </a:schemeClr>
                </a:solidFill>
              </a:rPr>
              <a:t>définis </a:t>
            </a:r>
            <a:r>
              <a:rPr lang="fr-FR" sz="2000" dirty="0" smtClean="0">
                <a:solidFill>
                  <a:schemeClr val="accent4">
                    <a:lumMod val="75000"/>
                  </a:schemeClr>
                </a:solidFill>
              </a:rPr>
              <a:t>les </a:t>
            </a:r>
            <a:r>
              <a:rPr lang="fr-FR" sz="2000" dirty="0" smtClean="0">
                <a:solidFill>
                  <a:schemeClr val="accent4">
                    <a:lumMod val="75000"/>
                  </a:schemeClr>
                </a:solidFill>
              </a:rPr>
              <a:t>objectifs</a:t>
            </a:r>
            <a:r>
              <a:rPr lang="fr-FR" sz="2000" dirty="0" smtClean="0">
                <a:solidFill>
                  <a:schemeClr val="accent4">
                    <a:lumMod val="75000"/>
                  </a:schemeClr>
                </a:solidFill>
              </a:rPr>
              <a:t>, les </a:t>
            </a:r>
            <a:r>
              <a:rPr lang="fr-FR" sz="2000" dirty="0" smtClean="0">
                <a:solidFill>
                  <a:schemeClr val="accent4">
                    <a:lumMod val="75000"/>
                  </a:schemeClr>
                </a:solidFill>
              </a:rPr>
              <a:t>groupes </a:t>
            </a:r>
            <a:r>
              <a:rPr lang="fr-FR" sz="2000" dirty="0" smtClean="0">
                <a:solidFill>
                  <a:schemeClr val="accent4">
                    <a:lumMod val="75000"/>
                  </a:schemeClr>
                </a:solidFill>
              </a:rPr>
              <a:t>cibles, la méthodologie et les temps  pour effectuer toutes les procédures de </a:t>
            </a:r>
            <a:r>
              <a:rPr lang="fr-FR" sz="2000" dirty="0" err="1" smtClean="0">
                <a:solidFill>
                  <a:schemeClr val="accent4">
                    <a:lumMod val="75000"/>
                  </a:schemeClr>
                </a:solidFill>
              </a:rPr>
              <a:t>testing</a:t>
            </a:r>
            <a:endParaRPr lang="fr-FR" sz="2000" b="1" dirty="0" smtClean="0">
              <a:solidFill>
                <a:schemeClr val="accent4">
                  <a:lumMod val="75000"/>
                </a:schemeClr>
              </a:solidFill>
            </a:endParaRPr>
          </a:p>
          <a:p>
            <a:endParaRPr lang="fr-FR" sz="2000" b="1" dirty="0" smtClean="0">
              <a:solidFill>
                <a:schemeClr val="accent4">
                  <a:lumMod val="75000"/>
                </a:schemeClr>
              </a:solidFill>
            </a:endParaRPr>
          </a:p>
        </p:txBody>
      </p:sp>
      <p:pic>
        <p:nvPicPr>
          <p:cNvPr id="11" name="Picture 2"/>
          <p:cNvPicPr>
            <a:picLocks noChangeAspect="1" noChangeArrowheads="1"/>
          </p:cNvPicPr>
          <p:nvPr/>
        </p:nvPicPr>
        <p:blipFill>
          <a:blip r:embed="rId7" cstate="print"/>
          <a:srcRect l="30712" t="8485" r="32208" b="6250"/>
          <a:stretch>
            <a:fillRect/>
          </a:stretch>
        </p:blipFill>
        <p:spPr bwMode="auto">
          <a:xfrm>
            <a:off x="179512" y="1556792"/>
            <a:ext cx="3353514" cy="4335529"/>
          </a:xfrm>
          <a:prstGeom prst="rect">
            <a:avLst/>
          </a:prstGeom>
          <a:noFill/>
          <a:ln w="9525">
            <a:solidFill>
              <a:schemeClr val="bg2"/>
            </a:solidFill>
            <a:miter lim="800000"/>
            <a:headEnd/>
            <a:tailEnd/>
          </a:ln>
        </p:spPr>
      </p:pic>
      <p:sp>
        <p:nvSpPr>
          <p:cNvPr id="9" name="CasellaDiTesto 8"/>
          <p:cNvSpPr txBox="1"/>
          <p:nvPr/>
        </p:nvSpPr>
        <p:spPr>
          <a:xfrm>
            <a:off x="0" y="6008537"/>
            <a:ext cx="2051720" cy="849463"/>
          </a:xfrm>
          <a:prstGeom prst="rect">
            <a:avLst/>
          </a:prstGeom>
          <a:noFill/>
        </p:spPr>
        <p:txBody>
          <a:bodyPr wrap="square" rtlCol="0">
            <a:spAutoFit/>
          </a:bodyPr>
          <a:lstStyle/>
          <a:p>
            <a:pPr lvl="0" algn="l">
              <a:lnSpc>
                <a:spcPct val="120000"/>
              </a:lnSpc>
              <a:spcBef>
                <a:spcPct val="20000"/>
              </a:spcBef>
              <a:defRPr/>
            </a:pPr>
            <a:r>
              <a:rPr lang="fr-FR" sz="2000" b="1" i="1" dirty="0" smtClean="0">
                <a:solidFill>
                  <a:schemeClr val="accent4">
                    <a:lumMod val="20000"/>
                    <a:lumOff val="80000"/>
                  </a:schemeClr>
                </a:solidFill>
              </a:rPr>
              <a:t>Namur</a:t>
            </a:r>
          </a:p>
          <a:p>
            <a:pPr lvl="0" algn="l">
              <a:lnSpc>
                <a:spcPct val="120000"/>
              </a:lnSpc>
              <a:spcBef>
                <a:spcPct val="20000"/>
              </a:spcBef>
              <a:defRPr/>
            </a:pPr>
            <a:r>
              <a:rPr lang="it-IT" sz="1800" i="1" dirty="0" smtClean="0">
                <a:solidFill>
                  <a:schemeClr val="accent4">
                    <a:lumMod val="20000"/>
                    <a:lumOff val="80000"/>
                  </a:schemeClr>
                </a:solidFill>
              </a:rPr>
              <a:t>29 </a:t>
            </a:r>
            <a:r>
              <a:rPr lang="it-IT" sz="1800" i="1" dirty="0" err="1" smtClean="0">
                <a:solidFill>
                  <a:schemeClr val="accent4">
                    <a:lumMod val="20000"/>
                    <a:lumOff val="80000"/>
                  </a:schemeClr>
                </a:solidFill>
              </a:rPr>
              <a:t>octobre</a:t>
            </a:r>
            <a:r>
              <a:rPr lang="it-IT" sz="1800" i="1" dirty="0" smtClean="0">
                <a:solidFill>
                  <a:schemeClr val="accent4">
                    <a:lumMod val="20000"/>
                    <a:lumOff val="80000"/>
                  </a:schemeClr>
                </a:solidFill>
              </a:rPr>
              <a:t> 2015</a:t>
            </a:r>
            <a:endParaRPr lang="it-IT" sz="1800" dirty="0">
              <a:solidFill>
                <a:schemeClr val="accent4">
                  <a:lumMod val="20000"/>
                  <a:lumOff val="8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4" name="Immagine 3" descr="Logo_OPC-SFC_(2) (1).JPG"/>
          <p:cNvPicPr>
            <a:picLocks noChangeAspect="1"/>
          </p:cNvPicPr>
          <p:nvPr/>
        </p:nvPicPr>
        <p:blipFill>
          <a:blip r:embed="rId4" cstate="print"/>
          <a:stretch>
            <a:fillRect/>
          </a:stretch>
        </p:blipFill>
        <p:spPr>
          <a:xfrm>
            <a:off x="8172401" y="0"/>
            <a:ext cx="971599" cy="1279522"/>
          </a:xfrm>
          <a:prstGeom prst="rect">
            <a:avLst/>
          </a:prstGeom>
        </p:spPr>
      </p:pic>
      <p:pic>
        <p:nvPicPr>
          <p:cNvPr id="5" name="Immagine 4" descr="COOSS R&amp;F ALTA RISOLUZIONE.JPG"/>
          <p:cNvPicPr>
            <a:picLocks noChangeAspect="1"/>
          </p:cNvPicPr>
          <p:nvPr/>
        </p:nvPicPr>
        <p:blipFill>
          <a:blip r:embed="rId5" cstate="print"/>
          <a:stretch>
            <a:fillRect/>
          </a:stretch>
        </p:blipFill>
        <p:spPr>
          <a:xfrm>
            <a:off x="7916688" y="6309320"/>
            <a:ext cx="1227311" cy="548680"/>
          </a:xfrm>
          <a:prstGeom prst="rect">
            <a:avLst/>
          </a:prstGeom>
        </p:spPr>
      </p:pic>
      <p:pic>
        <p:nvPicPr>
          <p:cNvPr id="6" name="Picture 2"/>
          <p:cNvPicPr>
            <a:picLocks noChangeAspect="1" noChangeArrowheads="1"/>
          </p:cNvPicPr>
          <p:nvPr/>
        </p:nvPicPr>
        <p:blipFill>
          <a:blip r:embed="rId6" cstate="print"/>
          <a:srcRect l="13002" t="42938" r="33315" b="42297"/>
          <a:stretch>
            <a:fillRect/>
          </a:stretch>
        </p:blipFill>
        <p:spPr bwMode="auto">
          <a:xfrm>
            <a:off x="2411760" y="0"/>
            <a:ext cx="5400600" cy="801739"/>
          </a:xfrm>
          <a:prstGeom prst="rect">
            <a:avLst/>
          </a:prstGeom>
          <a:noFill/>
          <a:ln w="9525">
            <a:noFill/>
            <a:miter lim="800000"/>
            <a:headEnd/>
            <a:tailEnd/>
          </a:ln>
        </p:spPr>
      </p:pic>
      <p:sp>
        <p:nvSpPr>
          <p:cNvPr id="8" name="Titolo 8"/>
          <p:cNvSpPr txBox="1">
            <a:spLocks/>
          </p:cNvSpPr>
          <p:nvPr/>
        </p:nvSpPr>
        <p:spPr bwMode="auto">
          <a:xfrm>
            <a:off x="1835696" y="980728"/>
            <a:ext cx="6451104" cy="7200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2800" b="1" i="0" u="none" strike="noStrike" kern="0" cap="none" spc="0" normalizeH="0" baseline="0" noProof="0" dirty="0" smtClean="0">
                <a:ln>
                  <a:noFill/>
                </a:ln>
                <a:solidFill>
                  <a:schemeClr val="accent4">
                    <a:lumMod val="50000"/>
                  </a:schemeClr>
                </a:solidFill>
                <a:effectLst/>
                <a:uLnTx/>
                <a:uFillTx/>
                <a:latin typeface="+mj-lt"/>
                <a:ea typeface="+mj-ea"/>
                <a:cs typeface="+mj-cs"/>
              </a:rPr>
              <a:t>RAPPORT FINAL DES TRANSFERTS </a:t>
            </a:r>
            <a:endParaRPr kumimoji="0" lang="it-IT" sz="2800" b="1" i="0" u="none" strike="noStrike" kern="0" cap="none" spc="0" normalizeH="0" baseline="0" noProof="0" dirty="0">
              <a:ln>
                <a:noFill/>
              </a:ln>
              <a:solidFill>
                <a:schemeClr val="accent4">
                  <a:lumMod val="50000"/>
                </a:schemeClr>
              </a:solidFill>
              <a:effectLst/>
              <a:uLnTx/>
              <a:uFillTx/>
              <a:latin typeface="+mj-lt"/>
              <a:ea typeface="+mj-ea"/>
              <a:cs typeface="+mj-cs"/>
            </a:endParaRPr>
          </a:p>
        </p:txBody>
      </p:sp>
      <p:sp>
        <p:nvSpPr>
          <p:cNvPr id="9" name="Rettangolo 8"/>
          <p:cNvSpPr/>
          <p:nvPr/>
        </p:nvSpPr>
        <p:spPr>
          <a:xfrm>
            <a:off x="1763687" y="1916832"/>
            <a:ext cx="7380311" cy="4678845"/>
          </a:xfrm>
          <a:prstGeom prst="rect">
            <a:avLst/>
          </a:prstGeom>
        </p:spPr>
        <p:txBody>
          <a:bodyPr wrap="square">
            <a:spAutoFit/>
          </a:bodyPr>
          <a:lstStyle/>
          <a:p>
            <a:pPr>
              <a:lnSpc>
                <a:spcPct val="114000"/>
              </a:lnSpc>
            </a:pPr>
            <a:r>
              <a:rPr lang="fr-FR" sz="1800" dirty="0" smtClean="0">
                <a:solidFill>
                  <a:schemeClr val="accent4">
                    <a:lumMod val="75000"/>
                  </a:schemeClr>
                </a:solidFill>
              </a:rPr>
              <a:t>COOSS a </a:t>
            </a:r>
            <a:r>
              <a:rPr lang="fr-FR" sz="1800" dirty="0" smtClean="0">
                <a:solidFill>
                  <a:schemeClr val="accent4">
                    <a:lumMod val="75000"/>
                  </a:schemeClr>
                </a:solidFill>
              </a:rPr>
              <a:t>rassemblé </a:t>
            </a:r>
            <a:r>
              <a:rPr lang="fr-FR" sz="1800" dirty="0" smtClean="0">
                <a:solidFill>
                  <a:schemeClr val="accent4">
                    <a:lumMod val="75000"/>
                  </a:schemeClr>
                </a:solidFill>
              </a:rPr>
              <a:t>les résultats des </a:t>
            </a:r>
            <a:r>
              <a:rPr lang="fr-FR" sz="1800" dirty="0" err="1" smtClean="0">
                <a:solidFill>
                  <a:schemeClr val="accent4">
                    <a:lumMod val="75000"/>
                  </a:schemeClr>
                </a:solidFill>
              </a:rPr>
              <a:t>testings</a:t>
            </a:r>
            <a:r>
              <a:rPr lang="fr-FR" sz="1800" dirty="0" smtClean="0">
                <a:solidFill>
                  <a:schemeClr val="accent4">
                    <a:lumMod val="75000"/>
                  </a:schemeClr>
                </a:solidFill>
              </a:rPr>
              <a:t> </a:t>
            </a:r>
            <a:r>
              <a:rPr lang="fr-FR" sz="1800" dirty="0" smtClean="0">
                <a:solidFill>
                  <a:schemeClr val="accent4">
                    <a:lumMod val="75000"/>
                  </a:schemeClr>
                </a:solidFill>
              </a:rPr>
              <a:t>du partenariat et a élaboré un </a:t>
            </a:r>
            <a:r>
              <a:rPr lang="fr-FR" sz="1800" b="1" dirty="0" smtClean="0">
                <a:solidFill>
                  <a:schemeClr val="accent4">
                    <a:lumMod val="75000"/>
                  </a:schemeClr>
                </a:solidFill>
              </a:rPr>
              <a:t>RAPPORT FINAL </a:t>
            </a:r>
            <a:r>
              <a:rPr lang="fr-FR" sz="1800" dirty="0" smtClean="0">
                <a:solidFill>
                  <a:schemeClr val="accent4">
                    <a:lumMod val="75000"/>
                  </a:schemeClr>
                </a:solidFill>
              </a:rPr>
              <a:t>dans lequel </a:t>
            </a:r>
            <a:r>
              <a:rPr lang="fr-FR" sz="1800" dirty="0" smtClean="0">
                <a:solidFill>
                  <a:schemeClr val="accent4">
                    <a:lumMod val="75000"/>
                  </a:schemeClr>
                </a:solidFill>
              </a:rPr>
              <a:t>il ressort </a:t>
            </a:r>
            <a:r>
              <a:rPr lang="fr-FR" sz="1800" dirty="0" smtClean="0">
                <a:solidFill>
                  <a:schemeClr val="accent4">
                    <a:lumMod val="75000"/>
                  </a:schemeClr>
                </a:solidFill>
              </a:rPr>
              <a:t>que:</a:t>
            </a:r>
          </a:p>
          <a:p>
            <a:endParaRPr lang="fr-FR" sz="1800" b="1" dirty="0" smtClean="0">
              <a:solidFill>
                <a:schemeClr val="accent4">
                  <a:lumMod val="75000"/>
                </a:schemeClr>
              </a:solidFill>
            </a:endParaRPr>
          </a:p>
          <a:p>
            <a:endParaRPr lang="fr-FR" sz="1800" b="1" dirty="0" smtClean="0">
              <a:solidFill>
                <a:schemeClr val="accent4">
                  <a:lumMod val="75000"/>
                </a:schemeClr>
              </a:solidFill>
            </a:endParaRPr>
          </a:p>
          <a:p>
            <a:r>
              <a:rPr lang="fr-FR" sz="1700" b="1" dirty="0" smtClean="0">
                <a:solidFill>
                  <a:schemeClr val="accent4">
                    <a:lumMod val="75000"/>
                  </a:schemeClr>
                </a:solidFill>
              </a:rPr>
              <a:t>1. Les outils sont cohérents avec les besoins des publics cibles</a:t>
            </a:r>
          </a:p>
          <a:p>
            <a:endParaRPr lang="fr-FR" sz="1700" b="1" dirty="0" smtClean="0">
              <a:solidFill>
                <a:schemeClr val="accent4">
                  <a:lumMod val="75000"/>
                </a:schemeClr>
              </a:solidFill>
            </a:endParaRPr>
          </a:p>
          <a:p>
            <a:r>
              <a:rPr lang="fr-FR" sz="1700" dirty="0" smtClean="0"/>
              <a:t>surtout pour </a:t>
            </a:r>
            <a:r>
              <a:rPr lang="fr-FR" sz="1700" dirty="0" smtClean="0"/>
              <a:t>augmenter, </a:t>
            </a:r>
            <a:r>
              <a:rPr lang="fr-FR" sz="1700" dirty="0" smtClean="0"/>
              <a:t>chez l’ensemble des parties prenantes, en ce compris les publics cibles, la conscience des capacités, du rôle, des compétences nécessaires à la bonne gestion du métier. Les participants au </a:t>
            </a:r>
            <a:r>
              <a:rPr lang="fr-FR" sz="1700" dirty="0" err="1" smtClean="0"/>
              <a:t>testing</a:t>
            </a:r>
            <a:r>
              <a:rPr lang="fr-FR" sz="1700" dirty="0" smtClean="0"/>
              <a:t> ont confirmé la pertinence des outils par rapport à </a:t>
            </a:r>
            <a:r>
              <a:rPr lang="fr-FR" sz="1700" dirty="0" smtClean="0"/>
              <a:t>leurs besoins.</a:t>
            </a:r>
            <a:endParaRPr lang="fr-FR" sz="1700" dirty="0" smtClean="0"/>
          </a:p>
          <a:p>
            <a:endParaRPr lang="fr-FR" sz="1700" dirty="0" smtClean="0"/>
          </a:p>
          <a:p>
            <a:r>
              <a:rPr lang="fr-FR" sz="1700" b="1" dirty="0" smtClean="0">
                <a:solidFill>
                  <a:schemeClr val="accent4">
                    <a:lumMod val="75000"/>
                  </a:schemeClr>
                </a:solidFill>
              </a:rPr>
              <a:t>2. Les outils sont applicables aux contextes et aux situations professionnelles réelles</a:t>
            </a:r>
          </a:p>
          <a:p>
            <a:r>
              <a:rPr lang="fr-FR" sz="1700" dirty="0" smtClean="0"/>
              <a:t>car ils ne sont pas trop dispendieux en termes de temps et d’engagement, ils sont clairs et permettent une utilisation immédiate, fonctionnelle et essentielle. Ils permettent la visibilité de l’évolution professionnelle du stagiaire/opérateur</a:t>
            </a:r>
            <a:endParaRPr lang="fr-FR" sz="1700" b="1" dirty="0" smtClean="0">
              <a:solidFill>
                <a:schemeClr val="accent4">
                  <a:lumMod val="75000"/>
                </a:schemeClr>
              </a:solidFill>
            </a:endParaRPr>
          </a:p>
        </p:txBody>
      </p:sp>
      <p:sp>
        <p:nvSpPr>
          <p:cNvPr id="10" name="CasellaDiTesto 9"/>
          <p:cNvSpPr txBox="1"/>
          <p:nvPr/>
        </p:nvSpPr>
        <p:spPr>
          <a:xfrm>
            <a:off x="0" y="6008537"/>
            <a:ext cx="2051720" cy="849463"/>
          </a:xfrm>
          <a:prstGeom prst="rect">
            <a:avLst/>
          </a:prstGeom>
          <a:noFill/>
        </p:spPr>
        <p:txBody>
          <a:bodyPr wrap="square" rtlCol="0">
            <a:spAutoFit/>
          </a:bodyPr>
          <a:lstStyle/>
          <a:p>
            <a:pPr lvl="0" algn="l">
              <a:lnSpc>
                <a:spcPct val="120000"/>
              </a:lnSpc>
              <a:spcBef>
                <a:spcPct val="20000"/>
              </a:spcBef>
              <a:defRPr/>
            </a:pPr>
            <a:r>
              <a:rPr lang="fr-FR" sz="2000" b="1" i="1" dirty="0" smtClean="0">
                <a:solidFill>
                  <a:schemeClr val="accent4">
                    <a:lumMod val="20000"/>
                    <a:lumOff val="80000"/>
                  </a:schemeClr>
                </a:solidFill>
              </a:rPr>
              <a:t>Namur</a:t>
            </a:r>
          </a:p>
          <a:p>
            <a:pPr lvl="0" algn="l">
              <a:lnSpc>
                <a:spcPct val="120000"/>
              </a:lnSpc>
              <a:spcBef>
                <a:spcPct val="20000"/>
              </a:spcBef>
              <a:defRPr/>
            </a:pPr>
            <a:r>
              <a:rPr lang="it-IT" sz="1800" i="1" dirty="0" smtClean="0">
                <a:solidFill>
                  <a:schemeClr val="accent4">
                    <a:lumMod val="20000"/>
                    <a:lumOff val="80000"/>
                  </a:schemeClr>
                </a:solidFill>
              </a:rPr>
              <a:t>29 </a:t>
            </a:r>
            <a:r>
              <a:rPr lang="it-IT" sz="1800" i="1" dirty="0" err="1" smtClean="0">
                <a:solidFill>
                  <a:schemeClr val="accent4">
                    <a:lumMod val="20000"/>
                    <a:lumOff val="80000"/>
                  </a:schemeClr>
                </a:solidFill>
              </a:rPr>
              <a:t>octobre</a:t>
            </a:r>
            <a:r>
              <a:rPr lang="it-IT" sz="1800" i="1" dirty="0" smtClean="0">
                <a:solidFill>
                  <a:schemeClr val="accent4">
                    <a:lumMod val="20000"/>
                    <a:lumOff val="80000"/>
                  </a:schemeClr>
                </a:solidFill>
              </a:rPr>
              <a:t> 2015</a:t>
            </a:r>
            <a:endParaRPr lang="it-IT" sz="1800" dirty="0">
              <a:solidFill>
                <a:schemeClr val="accent4">
                  <a:lumMod val="20000"/>
                  <a:lumOff val="8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4" name="Immagine 3" descr="Logo_OPC-SFC_(2) (1).JPG"/>
          <p:cNvPicPr>
            <a:picLocks noChangeAspect="1"/>
          </p:cNvPicPr>
          <p:nvPr/>
        </p:nvPicPr>
        <p:blipFill>
          <a:blip r:embed="rId4" cstate="print"/>
          <a:stretch>
            <a:fillRect/>
          </a:stretch>
        </p:blipFill>
        <p:spPr>
          <a:xfrm>
            <a:off x="8172401" y="0"/>
            <a:ext cx="971599" cy="1279522"/>
          </a:xfrm>
          <a:prstGeom prst="rect">
            <a:avLst/>
          </a:prstGeom>
        </p:spPr>
      </p:pic>
      <p:pic>
        <p:nvPicPr>
          <p:cNvPr id="5" name="Immagine 4" descr="COOSS R&amp;F ALTA RISOLUZIONE.JPG"/>
          <p:cNvPicPr>
            <a:picLocks noChangeAspect="1"/>
          </p:cNvPicPr>
          <p:nvPr/>
        </p:nvPicPr>
        <p:blipFill>
          <a:blip r:embed="rId5" cstate="print"/>
          <a:stretch>
            <a:fillRect/>
          </a:stretch>
        </p:blipFill>
        <p:spPr>
          <a:xfrm>
            <a:off x="7916688" y="6309320"/>
            <a:ext cx="1227311" cy="548680"/>
          </a:xfrm>
          <a:prstGeom prst="rect">
            <a:avLst/>
          </a:prstGeom>
        </p:spPr>
      </p:pic>
      <p:pic>
        <p:nvPicPr>
          <p:cNvPr id="6" name="Picture 2"/>
          <p:cNvPicPr>
            <a:picLocks noChangeAspect="1" noChangeArrowheads="1"/>
          </p:cNvPicPr>
          <p:nvPr/>
        </p:nvPicPr>
        <p:blipFill>
          <a:blip r:embed="rId6" cstate="print"/>
          <a:srcRect l="13002" t="42938" r="33315" b="42297"/>
          <a:stretch>
            <a:fillRect/>
          </a:stretch>
        </p:blipFill>
        <p:spPr bwMode="auto">
          <a:xfrm>
            <a:off x="2411760" y="0"/>
            <a:ext cx="5400600" cy="801739"/>
          </a:xfrm>
          <a:prstGeom prst="rect">
            <a:avLst/>
          </a:prstGeom>
          <a:noFill/>
          <a:ln w="9525">
            <a:noFill/>
            <a:miter lim="800000"/>
            <a:headEnd/>
            <a:tailEnd/>
          </a:ln>
        </p:spPr>
      </p:pic>
      <p:sp>
        <p:nvSpPr>
          <p:cNvPr id="8" name="Titolo 8"/>
          <p:cNvSpPr txBox="1">
            <a:spLocks/>
          </p:cNvSpPr>
          <p:nvPr/>
        </p:nvSpPr>
        <p:spPr bwMode="auto">
          <a:xfrm>
            <a:off x="1835696" y="980728"/>
            <a:ext cx="6451104" cy="7200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2800" b="1" i="0" u="none" strike="noStrike" kern="0" cap="none" spc="0" normalizeH="0" baseline="0" noProof="0" dirty="0" smtClean="0">
                <a:ln>
                  <a:noFill/>
                </a:ln>
                <a:solidFill>
                  <a:schemeClr val="accent4">
                    <a:lumMod val="50000"/>
                  </a:schemeClr>
                </a:solidFill>
                <a:effectLst/>
                <a:uLnTx/>
                <a:uFillTx/>
                <a:latin typeface="+mj-lt"/>
                <a:ea typeface="+mj-ea"/>
                <a:cs typeface="+mj-cs"/>
              </a:rPr>
              <a:t>RAPPORT FINAL DES TRANSFERTS </a:t>
            </a:r>
            <a:endParaRPr kumimoji="0" lang="it-IT" sz="2800" b="1" i="0" u="none" strike="noStrike" kern="0" cap="none" spc="0" normalizeH="0" baseline="0" noProof="0" dirty="0">
              <a:ln>
                <a:noFill/>
              </a:ln>
              <a:solidFill>
                <a:schemeClr val="accent4">
                  <a:lumMod val="50000"/>
                </a:schemeClr>
              </a:solidFill>
              <a:effectLst/>
              <a:uLnTx/>
              <a:uFillTx/>
              <a:latin typeface="+mj-lt"/>
              <a:ea typeface="+mj-ea"/>
              <a:cs typeface="+mj-cs"/>
            </a:endParaRPr>
          </a:p>
        </p:txBody>
      </p:sp>
      <p:sp>
        <p:nvSpPr>
          <p:cNvPr id="9" name="Rettangolo 8"/>
          <p:cNvSpPr/>
          <p:nvPr/>
        </p:nvSpPr>
        <p:spPr>
          <a:xfrm>
            <a:off x="1763688" y="1772816"/>
            <a:ext cx="7128792" cy="4811638"/>
          </a:xfrm>
          <a:prstGeom prst="rect">
            <a:avLst/>
          </a:prstGeom>
        </p:spPr>
        <p:txBody>
          <a:bodyPr wrap="square">
            <a:spAutoFit/>
          </a:bodyPr>
          <a:lstStyle/>
          <a:p>
            <a:pPr>
              <a:lnSpc>
                <a:spcPct val="114000"/>
              </a:lnSpc>
            </a:pPr>
            <a:r>
              <a:rPr lang="fr-FR" sz="1850" b="1" dirty="0" smtClean="0">
                <a:solidFill>
                  <a:schemeClr val="accent4">
                    <a:lumMod val="75000"/>
                  </a:schemeClr>
                </a:solidFill>
              </a:rPr>
              <a:t>3</a:t>
            </a:r>
            <a:r>
              <a:rPr lang="fr-FR" sz="1800" b="1" dirty="0" smtClean="0">
                <a:solidFill>
                  <a:schemeClr val="accent4">
                    <a:lumMod val="75000"/>
                  </a:schemeClr>
                </a:solidFill>
              </a:rPr>
              <a:t>. Les outils répondent à leur but</a:t>
            </a:r>
          </a:p>
          <a:p>
            <a:pPr>
              <a:lnSpc>
                <a:spcPct val="114000"/>
              </a:lnSpc>
            </a:pPr>
            <a:endParaRPr lang="fr-FR" sz="1800" b="1" dirty="0" smtClean="0">
              <a:solidFill>
                <a:schemeClr val="accent4">
                  <a:lumMod val="75000"/>
                </a:schemeClr>
              </a:solidFill>
            </a:endParaRPr>
          </a:p>
          <a:p>
            <a:pPr>
              <a:lnSpc>
                <a:spcPct val="114000"/>
              </a:lnSpc>
            </a:pPr>
            <a:r>
              <a:rPr lang="fr-FR" sz="1800" dirty="0" smtClean="0"/>
              <a:t>Ils ont permis aux stagiaires et aux opérateurs de faire </a:t>
            </a:r>
            <a:r>
              <a:rPr lang="fr-FR" sz="1800" dirty="0" smtClean="0"/>
              <a:t>la clarté </a:t>
            </a:r>
            <a:r>
              <a:rPr lang="fr-FR" sz="1800" dirty="0" smtClean="0"/>
              <a:t>sur les aspects les plus importants du travail, de réfléchir sur leurs compétences et comportements par rapport au métier spécifique et aussi de les développer et de s’améliorer sur le plan professionnel. En général, les outils ont rempli leur objectif d’observation et détection des SFC.</a:t>
            </a:r>
          </a:p>
          <a:p>
            <a:pPr>
              <a:lnSpc>
                <a:spcPct val="114000"/>
              </a:lnSpc>
            </a:pPr>
            <a:endParaRPr lang="fr-FR" sz="1800" dirty="0" smtClean="0"/>
          </a:p>
          <a:p>
            <a:pPr>
              <a:lnSpc>
                <a:spcPct val="114000"/>
              </a:lnSpc>
            </a:pPr>
            <a:r>
              <a:rPr lang="fr-FR" sz="1800" b="1" dirty="0" smtClean="0">
                <a:solidFill>
                  <a:schemeClr val="accent4">
                    <a:lumMod val="50000"/>
                  </a:schemeClr>
                </a:solidFill>
              </a:rPr>
              <a:t>4. Le </a:t>
            </a:r>
            <a:r>
              <a:rPr lang="fr-FR" sz="1800" b="1" dirty="0" err="1" smtClean="0">
                <a:solidFill>
                  <a:schemeClr val="accent4">
                    <a:lumMod val="50000"/>
                  </a:schemeClr>
                </a:solidFill>
              </a:rPr>
              <a:t>testing</a:t>
            </a:r>
            <a:r>
              <a:rPr lang="fr-FR" sz="1800" b="1" dirty="0" smtClean="0">
                <a:solidFill>
                  <a:schemeClr val="accent4">
                    <a:lumMod val="50000"/>
                  </a:schemeClr>
                </a:solidFill>
              </a:rPr>
              <a:t> a permis de valider les nouveaux outils</a:t>
            </a:r>
          </a:p>
          <a:p>
            <a:pPr>
              <a:lnSpc>
                <a:spcPct val="114000"/>
              </a:lnSpc>
            </a:pPr>
            <a:endParaRPr lang="fr-FR" sz="1800" b="1" dirty="0" smtClean="0">
              <a:solidFill>
                <a:schemeClr val="accent4">
                  <a:lumMod val="50000"/>
                </a:schemeClr>
              </a:solidFill>
            </a:endParaRPr>
          </a:p>
          <a:p>
            <a:pPr>
              <a:lnSpc>
                <a:spcPct val="114000"/>
              </a:lnSpc>
            </a:pPr>
            <a:r>
              <a:rPr lang="fr-FR" sz="1800" dirty="0" smtClean="0"/>
              <a:t>Les outils peuvent être utilisés pour évaluer et améliorer les savoir-faire comportementaux, mais une réflexion supplémentaire sur la pertinence et les modalités de pérennisation de l’outil s’avère nécessaire</a:t>
            </a:r>
            <a:endParaRPr lang="fr-FR" sz="1800" b="1" dirty="0" smtClean="0">
              <a:solidFill>
                <a:schemeClr val="accent4">
                  <a:lumMod val="75000"/>
                </a:schemeClr>
              </a:solidFill>
            </a:endParaRPr>
          </a:p>
        </p:txBody>
      </p:sp>
      <p:sp>
        <p:nvSpPr>
          <p:cNvPr id="10" name="CasellaDiTesto 9"/>
          <p:cNvSpPr txBox="1"/>
          <p:nvPr/>
        </p:nvSpPr>
        <p:spPr>
          <a:xfrm>
            <a:off x="0" y="6008537"/>
            <a:ext cx="2051720" cy="849463"/>
          </a:xfrm>
          <a:prstGeom prst="rect">
            <a:avLst/>
          </a:prstGeom>
          <a:noFill/>
        </p:spPr>
        <p:txBody>
          <a:bodyPr wrap="square" rtlCol="0">
            <a:spAutoFit/>
          </a:bodyPr>
          <a:lstStyle/>
          <a:p>
            <a:pPr lvl="0" algn="l">
              <a:lnSpc>
                <a:spcPct val="120000"/>
              </a:lnSpc>
              <a:spcBef>
                <a:spcPct val="20000"/>
              </a:spcBef>
              <a:defRPr/>
            </a:pPr>
            <a:r>
              <a:rPr lang="fr-FR" sz="2000" b="1" i="1" dirty="0" smtClean="0">
                <a:solidFill>
                  <a:schemeClr val="accent4">
                    <a:lumMod val="20000"/>
                    <a:lumOff val="80000"/>
                  </a:schemeClr>
                </a:solidFill>
              </a:rPr>
              <a:t>Namur</a:t>
            </a:r>
          </a:p>
          <a:p>
            <a:pPr lvl="0" algn="l">
              <a:lnSpc>
                <a:spcPct val="120000"/>
              </a:lnSpc>
              <a:spcBef>
                <a:spcPct val="20000"/>
              </a:spcBef>
              <a:defRPr/>
            </a:pPr>
            <a:r>
              <a:rPr lang="it-IT" sz="1800" i="1" dirty="0" smtClean="0">
                <a:solidFill>
                  <a:schemeClr val="accent4">
                    <a:lumMod val="20000"/>
                    <a:lumOff val="80000"/>
                  </a:schemeClr>
                </a:solidFill>
              </a:rPr>
              <a:t>29 </a:t>
            </a:r>
            <a:r>
              <a:rPr lang="it-IT" sz="1800" i="1" dirty="0" err="1" smtClean="0">
                <a:solidFill>
                  <a:schemeClr val="accent4">
                    <a:lumMod val="20000"/>
                    <a:lumOff val="80000"/>
                  </a:schemeClr>
                </a:solidFill>
              </a:rPr>
              <a:t>octobre</a:t>
            </a:r>
            <a:r>
              <a:rPr lang="it-IT" sz="1800" i="1" dirty="0" smtClean="0">
                <a:solidFill>
                  <a:schemeClr val="accent4">
                    <a:lumMod val="20000"/>
                    <a:lumOff val="80000"/>
                  </a:schemeClr>
                </a:solidFill>
              </a:rPr>
              <a:t> 2015</a:t>
            </a:r>
            <a:endParaRPr lang="it-IT" sz="1800" dirty="0">
              <a:solidFill>
                <a:schemeClr val="accent4">
                  <a:lumMod val="20000"/>
                  <a:lumOff val="8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
  <a:themeElements>
    <a:clrScheme name="">
      <a:dk1>
        <a:srgbClr val="808080"/>
      </a:dk1>
      <a:lt1>
        <a:srgbClr val="FFFFFF"/>
      </a:lt1>
      <a:dk2>
        <a:srgbClr val="FFFFFF"/>
      </a:dk2>
      <a:lt2>
        <a:srgbClr val="0120BD"/>
      </a:lt2>
      <a:accent1>
        <a:srgbClr val="C300E6"/>
      </a:accent1>
      <a:accent2>
        <a:srgbClr val="F96F1C"/>
      </a:accent2>
      <a:accent3>
        <a:srgbClr val="FFFFFF"/>
      </a:accent3>
      <a:accent4>
        <a:srgbClr val="6C6C6C"/>
      </a:accent4>
      <a:accent5>
        <a:srgbClr val="DEAAF0"/>
      </a:accent5>
      <a:accent6>
        <a:srgbClr val="E26418"/>
      </a:accent6>
      <a:hlink>
        <a:srgbClr val="FFBF07"/>
      </a:hlink>
      <a:folHlink>
        <a:srgbClr val="5F5F5F"/>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326</TotalTime>
  <Words>434</Words>
  <Application>Microsoft Office PowerPoint</Application>
  <PresentationFormat>Affichage à l'écran (4:3)</PresentationFormat>
  <Paragraphs>86</Paragraphs>
  <Slides>6</Slides>
  <Notes>6</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powerpoint-template</vt:lpstr>
      <vt:lpstr>Présentation PowerPoint</vt:lpstr>
      <vt:lpstr>Présentation PowerPoint</vt:lpstr>
      <vt:lpstr>Département Recherche et Formation</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Giovanna</dc:creator>
  <cp:lastModifiedBy>Administrateur</cp:lastModifiedBy>
  <cp:revision>54</cp:revision>
  <dcterms:created xsi:type="dcterms:W3CDTF">2015-10-22T10:10:20Z</dcterms:created>
  <dcterms:modified xsi:type="dcterms:W3CDTF">2015-10-28T11:10:35Z</dcterms:modified>
</cp:coreProperties>
</file>